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71" r:id="rId3"/>
    <p:sldId id="269" r:id="rId4"/>
    <p:sldId id="273" r:id="rId5"/>
    <p:sldId id="274" r:id="rId6"/>
    <p:sldId id="276" r:id="rId7"/>
    <p:sldId id="277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58" autoAdjust="0"/>
  </p:normalViewPr>
  <p:slideViewPr>
    <p:cSldViewPr>
      <p:cViewPr>
        <p:scale>
          <a:sx n="100" d="100"/>
          <a:sy n="100" d="100"/>
        </p:scale>
        <p:origin x="350" y="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159C94-ACC1-496C-8367-6A89F8BE9250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47685-2002-4632-B3CE-BC862F83E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80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7685-2002-4632-B3CE-BC862F83E73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356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7685-2002-4632-B3CE-BC862F83E73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03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7685-2002-4632-B3CE-BC862F83E73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03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7685-2002-4632-B3CE-BC862F83E7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03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47685-2002-4632-B3CE-BC862F83E73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03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94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03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0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390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7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2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2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0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93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1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25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D7E7-84F1-4F3C-BF75-7D4D5010FF52}" type="datetimeFigureOut">
              <a:rPr lang="en-GB" smtClean="0"/>
              <a:t>05/12/2017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6454-AA4F-44CF-A892-84FDE8489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45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Child Poverty (Scotland) Bill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Directors of Public Health</a:t>
            </a:r>
          </a:p>
          <a:p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28 April 2017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85"/>
            <a:ext cx="8352928" cy="79695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Child Poverty (Scotland) Bill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The Bill consists of the following key elements: 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Four statutory income targets, based on the 2010 Act targets but with two key differences: 2030 timeframe and After Housing Costs 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Duties on Scottish Ministers to publish: </a:t>
            </a:r>
          </a:p>
          <a:p>
            <a:pPr lvl="2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 3-year Delivery Plan by 1 April 2018 and two subsequent 5-year Delivery Plans </a:t>
            </a:r>
          </a:p>
          <a:p>
            <a:pPr lvl="2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Annual progress reports </a:t>
            </a:r>
          </a:p>
          <a:p>
            <a:pPr lvl="2"/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A final progress report setting out whether the targets have been met 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Duty on local authorities and health boards to produce annual reports on activity they are taking to reduce child poverty </a:t>
            </a:r>
          </a:p>
          <a:p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sz="2800" dirty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8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85"/>
            <a:ext cx="8352928" cy="79695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Proposed child </a:t>
            </a:r>
            <a:r>
              <a:rPr lang="en-GB" dirty="0">
                <a:solidFill>
                  <a:schemeClr val="bg1"/>
                </a:solidFill>
              </a:rPr>
              <a:t>poverty </a:t>
            </a:r>
            <a:r>
              <a:rPr lang="en-GB" dirty="0" smtClean="0">
                <a:solidFill>
                  <a:schemeClr val="bg1"/>
                </a:solidFill>
              </a:rPr>
              <a:t>targets for 2030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Less than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10% of children are in relative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poverty</a:t>
            </a: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Less than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5% of children are in absolute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poverty</a:t>
            </a: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Less than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5% of children are in combined low income and material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deprivation</a:t>
            </a: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Less than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5% of children are in persistent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poverty</a:t>
            </a:r>
          </a:p>
          <a:p>
            <a:endParaRPr lang="en-US" sz="2800" dirty="0"/>
          </a:p>
          <a:p>
            <a:pPr marL="0" indent="0">
              <a:buNone/>
            </a:pP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98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85"/>
            <a:ext cx="8352928" cy="796950"/>
          </a:xfrm>
        </p:spPr>
        <p:txBody>
          <a:bodyPr>
            <a:normAutofit fontScale="90000"/>
          </a:bodyPr>
          <a:lstStyle/>
          <a:p>
            <a:r>
              <a:rPr lang="en-GB" dirty="0" err="1" smtClean="0">
                <a:solidFill>
                  <a:schemeClr val="bg1"/>
                </a:solidFill>
              </a:rPr>
              <a:t>s.10</a:t>
            </a:r>
            <a:r>
              <a:rPr lang="en-GB" dirty="0" smtClean="0">
                <a:solidFill>
                  <a:schemeClr val="bg1"/>
                </a:solidFill>
              </a:rPr>
              <a:t> - Local Child Poverty Action Report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800" i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en-GB" sz="28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0000"/>
                </a:solidFill>
                <a:latin typeface="Times New Roman"/>
              </a:rPr>
              <a:t>10 Local child poverty action report </a:t>
            </a:r>
            <a:endParaRPr lang="en-GB" sz="2800" b="1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latin typeface="Times New Roman"/>
            </a:endParaRPr>
          </a:p>
          <a:p>
            <a:pPr marL="514350" indent="-514350">
              <a:buAutoNum type="arabicParenBoth"/>
            </a:pP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A 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local authority and each relevant Health Board must, as soon as reasonably practicable after the end of each reporting year, jointly prepare and publish a report (a “local child poverty action report”). </a:t>
            </a:r>
            <a:endParaRPr lang="en-GB" sz="28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latin typeface="Times New Roman"/>
              </a:rPr>
              <a:t>(2) A local child poverty action report must describe any measures taken in the area of the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local 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authority during the reporting year by—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	(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a) the local authority,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	(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b) each relevant Health Board,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for 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the purpose of contributing to the meeting of the </a:t>
            </a: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child 	poverty 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targets. </a:t>
            </a:r>
            <a:endParaRPr lang="en-GB" sz="2800" dirty="0" smtClean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endParaRPr lang="en-GB" sz="28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latin typeface="Times New Roman"/>
              </a:rPr>
              <a:t>(3) In this section— </a:t>
            </a:r>
            <a:endParaRPr lang="en-GB" sz="1800" dirty="0">
              <a:solidFill>
                <a:srgbClr val="000000"/>
              </a:solidFill>
              <a:latin typeface="Times New Roman"/>
            </a:endParaRP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latin typeface="Times New Roman"/>
              </a:rPr>
              <a:t>“relevant Health Board”, in relation to a local authority, means a Health Board constituted under section 2(1)(a) of the National Health Service (Scotland) Act 1978 whose area—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	(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a) is the same as the area of the local authority, or 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000000"/>
                </a:solidFill>
                <a:latin typeface="Times New Roman"/>
              </a:rPr>
              <a:t>	(</a:t>
            </a:r>
            <a:r>
              <a:rPr lang="en-GB" sz="2800" dirty="0">
                <a:solidFill>
                  <a:srgbClr val="000000"/>
                </a:solidFill>
                <a:latin typeface="Times New Roman"/>
              </a:rPr>
              <a:t>b) includes all or part of the area of the local authority, </a:t>
            </a:r>
          </a:p>
          <a:p>
            <a:pPr marL="0" indent="0">
              <a:buNone/>
            </a:pPr>
            <a:r>
              <a:rPr lang="en-GB" sz="2800" dirty="0">
                <a:solidFill>
                  <a:srgbClr val="000000"/>
                </a:solidFill>
                <a:latin typeface="Times New Roman"/>
              </a:rPr>
              <a:t>“reporting year” means a financial year falling within the period of a plan prepared under section 7(1). 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2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85"/>
            <a:ext cx="8352928" cy="796950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Guidance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Commitment to produce guidance on the operation of the duty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Reference group being established to help develop the guidance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Aim to have guidance finalised by end 2017 </a:t>
            </a:r>
          </a:p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First plans due 2019 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13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+mn-lt"/>
              </a:rPr>
              <a:t>Reference Group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Members appointed from range of </a:t>
            </a:r>
            <a:r>
              <a:rPr lang="en-GB" dirty="0" err="1" smtClean="0"/>
              <a:t>LAs</a:t>
            </a:r>
            <a:r>
              <a:rPr lang="en-GB" dirty="0" smtClean="0"/>
              <a:t>: Highland, Shetland, Dundee, Falkirk, Fife, Glasgow, West Lothian and Dumfries and Galloway</a:t>
            </a:r>
          </a:p>
          <a:p>
            <a:r>
              <a:rPr lang="en-GB" dirty="0" smtClean="0"/>
              <a:t>Also </a:t>
            </a:r>
            <a:r>
              <a:rPr lang="en-GB" dirty="0" err="1" smtClean="0"/>
              <a:t>Aberlour</a:t>
            </a:r>
            <a:r>
              <a:rPr lang="en-GB" dirty="0" smtClean="0"/>
              <a:t>, NHS Health Scotland and </a:t>
            </a:r>
            <a:r>
              <a:rPr lang="en-GB" dirty="0" err="1" smtClean="0"/>
              <a:t>COSLA</a:t>
            </a:r>
            <a:endParaRPr lang="en-GB" dirty="0" smtClean="0"/>
          </a:p>
          <a:p>
            <a:r>
              <a:rPr lang="en-GB" dirty="0" smtClean="0"/>
              <a:t>First meeting 8 May; further meetings over Summer 2017 to inform drafting of guidance</a:t>
            </a:r>
          </a:p>
          <a:p>
            <a:r>
              <a:rPr lang="en-GB" dirty="0" smtClean="0"/>
              <a:t>Important to have strong Health representation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4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+mn-lt"/>
              </a:rPr>
              <a:t>Terms of Reference</a:t>
            </a:r>
            <a:endParaRPr lang="en-GB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GB" dirty="0" smtClean="0"/>
              <a:t>The Group will advise on:</a:t>
            </a:r>
          </a:p>
          <a:p>
            <a:pPr marL="0" lvl="0" indent="0">
              <a:buNone/>
            </a:pPr>
            <a:endParaRPr lang="en-GB" dirty="0" smtClean="0"/>
          </a:p>
          <a:p>
            <a:pPr lvl="0"/>
            <a:r>
              <a:rPr lang="en-GB" dirty="0"/>
              <a:t>D</a:t>
            </a:r>
            <a:r>
              <a:rPr lang="en-GB" dirty="0" smtClean="0"/>
              <a:t>escribing </a:t>
            </a:r>
            <a:r>
              <a:rPr lang="en-GB" dirty="0"/>
              <a:t>what an annual report should contain and subsequently advising on what form of guidance would be most useful to this end.  </a:t>
            </a:r>
          </a:p>
          <a:p>
            <a:pPr lvl="0"/>
            <a:r>
              <a:rPr lang="en-GB" dirty="0" smtClean="0"/>
              <a:t>Identifying </a:t>
            </a:r>
            <a:r>
              <a:rPr lang="en-GB" dirty="0"/>
              <a:t>how best to involve all </a:t>
            </a:r>
            <a:r>
              <a:rPr lang="en-GB" dirty="0" err="1"/>
              <a:t>CPP</a:t>
            </a:r>
            <a:r>
              <a:rPr lang="en-GB" dirty="0"/>
              <a:t> partners in the development of the annual reports</a:t>
            </a:r>
          </a:p>
          <a:p>
            <a:pPr lvl="0"/>
            <a:r>
              <a:rPr lang="en-GB" dirty="0"/>
              <a:t>I</a:t>
            </a:r>
            <a:r>
              <a:rPr lang="en-GB" dirty="0" smtClean="0"/>
              <a:t>dentifying </a:t>
            </a:r>
            <a:r>
              <a:rPr lang="en-GB" dirty="0"/>
              <a:t>best practice in relation to tackling, monitoring and reporting on child poverty, including, where applicable, successful tests of change using improvement methodology;</a:t>
            </a:r>
          </a:p>
          <a:p>
            <a:pPr lvl="0"/>
            <a:r>
              <a:rPr lang="en-GB" dirty="0"/>
              <a:t>Identification and mapping of local analysis, indicators and outcomes relating to the measurement and tracking progress towards reducing child poverty, ensuring alignment with the national Child Poverty Measurement Framework.</a:t>
            </a:r>
          </a:p>
          <a:p>
            <a:pPr lvl="0"/>
            <a:r>
              <a:rPr lang="en-GB" dirty="0"/>
              <a:t>I</a:t>
            </a:r>
            <a:r>
              <a:rPr lang="en-GB" dirty="0" smtClean="0"/>
              <a:t>dentifying </a:t>
            </a:r>
            <a:r>
              <a:rPr lang="en-GB" dirty="0"/>
              <a:t>existing reporting duties on local authorities and NHS boards, and how the new reporting duty on child poverty can best align with these to avoid duplication at local level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5885"/>
            <a:ext cx="8352928" cy="796950"/>
          </a:xfrm>
        </p:spPr>
        <p:txBody>
          <a:bodyPr>
            <a:noAutofit/>
          </a:bodyPr>
          <a:lstStyle/>
          <a:p>
            <a:r>
              <a:rPr lang="en-GB" sz="3400" dirty="0" smtClean="0">
                <a:solidFill>
                  <a:schemeClr val="bg1"/>
                </a:solidFill>
              </a:rPr>
              <a:t>Parliamentary passage of the Bill – next steps  </a:t>
            </a:r>
            <a:endParaRPr lang="en-GB" sz="3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</a:rPr>
              <a:t>Stage 1 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Evidence sessions underway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Committee report and recommendations 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Debate agreeing the principles of the Bill </a:t>
            </a:r>
          </a:p>
          <a:p>
            <a:pPr marL="0" indent="0">
              <a:buNone/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</a:rPr>
              <a:t>Stage 2 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Amending stage 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Committee sessions to be held before summer</a:t>
            </a:r>
          </a:p>
          <a:p>
            <a:pPr marL="0" indent="0">
              <a:buNone/>
            </a:pPr>
            <a:r>
              <a:rPr lang="en-GB" sz="2600" b="1" dirty="0" smtClean="0">
                <a:solidFill>
                  <a:schemeClr val="accent5">
                    <a:lumMod val="50000"/>
                  </a:schemeClr>
                </a:solidFill>
              </a:rPr>
              <a:t>Stage 3 </a:t>
            </a:r>
          </a:p>
          <a:p>
            <a:r>
              <a:rPr lang="en-GB" sz="2600" dirty="0" smtClean="0">
                <a:solidFill>
                  <a:schemeClr val="accent5">
                    <a:lumMod val="50000"/>
                  </a:schemeClr>
                </a:solidFill>
              </a:rPr>
              <a:t>Final debate</a:t>
            </a:r>
          </a:p>
          <a:p>
            <a:pPr marL="0" indent="0">
              <a:buNone/>
            </a:pPr>
            <a:endParaRPr lang="en-GB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7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506</Words>
  <Application>Microsoft Office PowerPoint</Application>
  <PresentationFormat>On-screen Show (4:3)</PresentationFormat>
  <Paragraphs>71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Child Poverty (Scotland) Bill</vt:lpstr>
      <vt:lpstr>Child Poverty (Scotland) Bill</vt:lpstr>
      <vt:lpstr>Proposed child poverty targets for 2030</vt:lpstr>
      <vt:lpstr>s.10 - Local Child Poverty Action Report</vt:lpstr>
      <vt:lpstr>Guidance </vt:lpstr>
      <vt:lpstr>Reference Group</vt:lpstr>
      <vt:lpstr>Terms of Reference</vt:lpstr>
      <vt:lpstr>Parliamentary passage of the Bill – next steps  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n310333</dc:creator>
  <cp:lastModifiedBy>KENNEDYM3</cp:lastModifiedBy>
  <cp:revision>54</cp:revision>
  <dcterms:created xsi:type="dcterms:W3CDTF">2016-09-08T14:02:04Z</dcterms:created>
  <dcterms:modified xsi:type="dcterms:W3CDTF">2017-12-05T15:17:47Z</dcterms:modified>
</cp:coreProperties>
</file>