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sldIdLst>
    <p:sldId id="256" r:id="rId5"/>
    <p:sldId id="258" r:id="rId6"/>
    <p:sldId id="257" r:id="rId7"/>
    <p:sldId id="326" r:id="rId8"/>
    <p:sldId id="327" r:id="rId9"/>
    <p:sldId id="266" r:id="rId10"/>
    <p:sldId id="267" r:id="rId11"/>
    <p:sldId id="268" r:id="rId12"/>
    <p:sldId id="269" r:id="rId13"/>
    <p:sldId id="270" r:id="rId14"/>
    <p:sldId id="329" r:id="rId15"/>
    <p:sldId id="271" r:id="rId16"/>
    <p:sldId id="272" r:id="rId17"/>
    <p:sldId id="273" r:id="rId18"/>
    <p:sldId id="274" r:id="rId19"/>
    <p:sldId id="275" r:id="rId20"/>
    <p:sldId id="276" r:id="rId21"/>
    <p:sldId id="277" r:id="rId22"/>
    <p:sldId id="278" r:id="rId23"/>
    <p:sldId id="279" r:id="rId24"/>
    <p:sldId id="280" r:id="rId25"/>
    <p:sldId id="298" r:id="rId26"/>
    <p:sldId id="281" r:id="rId27"/>
    <p:sldId id="282" r:id="rId28"/>
    <p:sldId id="283" r:id="rId29"/>
    <p:sldId id="284" r:id="rId30"/>
    <p:sldId id="285" r:id="rId31"/>
    <p:sldId id="328" r:id="rId32"/>
    <p:sldId id="308" r:id="rId33"/>
    <p:sldId id="309" r:id="rId34"/>
    <p:sldId id="310" r:id="rId35"/>
    <p:sldId id="297" r:id="rId36"/>
    <p:sldId id="311" r:id="rId37"/>
    <p:sldId id="312" r:id="rId38"/>
    <p:sldId id="313" r:id="rId39"/>
    <p:sldId id="302" r:id="rId40"/>
    <p:sldId id="318" r:id="rId41"/>
    <p:sldId id="319" r:id="rId42"/>
    <p:sldId id="314" r:id="rId43"/>
    <p:sldId id="320" r:id="rId44"/>
    <p:sldId id="315" r:id="rId45"/>
    <p:sldId id="324" r:id="rId46"/>
    <p:sldId id="263" r:id="rId47"/>
    <p:sldId id="262" r:id="rId48"/>
    <p:sldId id="259" r:id="rId49"/>
    <p:sldId id="260" r:id="rId50"/>
    <p:sldId id="323" r:id="rId51"/>
    <p:sldId id="325" r:id="rId52"/>
    <p:sldId id="322" r:id="rId53"/>
    <p:sldId id="321" r:id="rId54"/>
    <p:sldId id="317" r:id="rId55"/>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22692" autoAdjust="0"/>
  </p:normalViewPr>
  <p:slideViewPr>
    <p:cSldViewPr snapToGrid="0" snapToObjects="1">
      <p:cViewPr>
        <p:scale>
          <a:sx n="19" d="100"/>
          <a:sy n="19" d="100"/>
        </p:scale>
        <p:origin x="-1781"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9217753C-115D-4DB3-B516-E8510DED4014}" type="datetimeFigureOut">
              <a:rPr lang="en-GB" smtClean="0"/>
              <a:t>05/12/2017</a:t>
            </a:fld>
            <a:endParaRPr lang="en-GB"/>
          </a:p>
        </p:txBody>
      </p:sp>
      <p:sp>
        <p:nvSpPr>
          <p:cNvPr id="4" name="Slide Image Placeholder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6FCD403D-F770-4F20-B2E5-6A4639D3E266}" type="slidenum">
              <a:rPr lang="en-GB" smtClean="0"/>
              <a:t>‹#›</a:t>
            </a:fld>
            <a:endParaRPr lang="en-GB"/>
          </a:p>
        </p:txBody>
      </p:sp>
    </p:spTree>
    <p:extLst>
      <p:ext uri="{BB962C8B-B14F-4D97-AF65-F5344CB8AC3E}">
        <p14:creationId xmlns:p14="http://schemas.microsoft.com/office/powerpoint/2010/main" val="2602168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pag.org.uk/sites/default/files/TheCostofaChildin2017.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elfareconditionality.ac.uk/wp-content/uploads/2016/05/WelCond-findings-Overview-May16.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healthscotland.com/uploads/documents/25780-Health%20Inequalities%20-%20what%20are%20they%20and%20how%20do%20we%20reduce%20them%20-%20Mar16.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euppublishing.com/doi/abs/10.3366/scot.2014.004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1</a:t>
            </a:fld>
            <a:endParaRPr lang="en-GB"/>
          </a:p>
        </p:txBody>
      </p:sp>
    </p:spTree>
    <p:extLst>
      <p:ext uri="{BB962C8B-B14F-4D97-AF65-F5344CB8AC3E}">
        <p14:creationId xmlns:p14="http://schemas.microsoft.com/office/powerpoint/2010/main" val="317333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Work is a more effective route out of child poverty where households contain two adults, both of whom are working and one of whom is working full-time. </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This slide</a:t>
            </a:r>
            <a:r>
              <a:rPr lang="en-GB" sz="1200" kern="1200" baseline="0" dirty="0" smtClean="0">
                <a:solidFill>
                  <a:schemeClr val="tx1"/>
                </a:solidFill>
                <a:effectLst/>
                <a:latin typeface="+mn-lt"/>
                <a:ea typeface="+mn-ea"/>
                <a:cs typeface="+mn-cs"/>
              </a:rPr>
              <a:t> looks at the risk of relative poverty after housing costs for children in Scotland in 2015/16 within each household type – so for example, 60% of children living in couple households where neither parent works are in relative poverty.</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Looking at the </a:t>
            </a:r>
            <a:r>
              <a:rPr lang="en-GB" sz="1200" i="1" kern="1200" dirty="0" smtClean="0">
                <a:solidFill>
                  <a:schemeClr val="tx1"/>
                </a:solidFill>
                <a:effectLst/>
                <a:latin typeface="+mn-lt"/>
                <a:ea typeface="+mn-ea"/>
                <a:cs typeface="+mn-cs"/>
              </a:rPr>
              <a:t>risk </a:t>
            </a:r>
            <a:r>
              <a:rPr lang="en-GB" sz="1200" kern="1200" dirty="0" smtClean="0">
                <a:solidFill>
                  <a:schemeClr val="tx1"/>
                </a:solidFill>
                <a:effectLst/>
                <a:latin typeface="+mn-lt"/>
                <a:ea typeface="+mn-ea"/>
                <a:cs typeface="+mn-cs"/>
              </a:rPr>
              <a:t>of child poverty by household type and employment status, the highest rates are observed for: children in part-time working couple households and children in workless households.  Much lower rates are observed for couples where both parents are working. Only children in couple families where both parents are working full-time have a poverty rate of &lt; 10%.</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10</a:t>
            </a:fld>
            <a:endParaRPr lang="en-GB"/>
          </a:p>
        </p:txBody>
      </p:sp>
    </p:spTree>
    <p:extLst>
      <p:ext uri="{BB962C8B-B14F-4D97-AF65-F5344CB8AC3E}">
        <p14:creationId xmlns:p14="http://schemas.microsoft.com/office/powerpoint/2010/main" val="426389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a:t>
            </a:r>
            <a:r>
              <a:rPr lang="en-GB" baseline="0" dirty="0" smtClean="0"/>
              <a:t> poverty rates (after housing costs) are higher for children living in households with particular characteristics. The data shown here are for the UK.  The chart gives the example of risk of relative poverty for children, by age of the youngest child  in the household: this is highest for children living in households where the youngest child is aged 0-4 (35%) and lower for households where the youngest child is aged 5-10 (24%).</a:t>
            </a:r>
          </a:p>
          <a:p>
            <a:endParaRPr lang="en-GB" baseline="0" dirty="0" smtClean="0"/>
          </a:p>
          <a:p>
            <a:r>
              <a:rPr lang="en-GB" baseline="0" dirty="0" smtClean="0"/>
              <a:t>Child poverty risk is also higher for larger families (3 or more children), those living in households where someone is disabled (but the family does not receive disability benefits), those who rent, and children who live in households headed by someone whose ethnic group is non-white and non-Indian.</a:t>
            </a: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11</a:t>
            </a:fld>
            <a:endParaRPr lang="en-GB"/>
          </a:p>
        </p:txBody>
      </p:sp>
    </p:spTree>
    <p:extLst>
      <p:ext uri="{BB962C8B-B14F-4D97-AF65-F5344CB8AC3E}">
        <p14:creationId xmlns:p14="http://schemas.microsoft.com/office/powerpoint/2010/main" val="170671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percentage of children in low-income</a:t>
            </a:r>
            <a:r>
              <a:rPr lang="en-GB" sz="1200" kern="1200" baseline="0" dirty="0" smtClean="0">
                <a:solidFill>
                  <a:schemeClr val="tx1"/>
                </a:solidFill>
                <a:effectLst/>
                <a:latin typeface="+mn-lt"/>
                <a:ea typeface="+mn-ea"/>
                <a:cs typeface="+mn-cs"/>
              </a:rPr>
              <a:t> households is highest in Glasgow, Dundee, North Ayrshire, West Dunbartonshire and Inverclyde.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relative terms, the proportion of children in low income households varied from 30.8% in Glasgow to &lt;7% in the Shetland Islands.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2014, the largest number of children in low-income households in Scotland were in: Glasgow City (18.2), North Lanarkshire (8.1), Fife (7.6), Edinburgh (7.1%) and South Lanarkshire (6.2%).  In most places, the share of children living in low-income households reflected the size of the local authority: however, Glasgow City stands out as having a higher share of children living in low-income households than might be expected given its share of all families with children.  </a:t>
            </a: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12</a:t>
            </a:fld>
            <a:endParaRPr lang="en-GB"/>
          </a:p>
        </p:txBody>
      </p:sp>
    </p:spTree>
    <p:extLst>
      <p:ext uri="{BB962C8B-B14F-4D97-AF65-F5344CB8AC3E}">
        <p14:creationId xmlns:p14="http://schemas.microsoft.com/office/powerpoint/2010/main" val="3427623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While not all poor children live</a:t>
            </a:r>
            <a:r>
              <a:rPr lang="en-GB" sz="1200" b="1" kern="1200" baseline="0" dirty="0" smtClean="0">
                <a:solidFill>
                  <a:schemeClr val="tx1"/>
                </a:solidFill>
                <a:effectLst/>
                <a:latin typeface="+mn-lt"/>
                <a:ea typeface="+mn-ea"/>
                <a:cs typeface="+mn-cs"/>
              </a:rPr>
              <a:t> in deprived areas, the risk of poverty is much higher for children in those areas – and while poor children are also found in affluent areas, they are much less concentrated.</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forthcoming Children and Young People’s profiles (due for publication September 2017) also provides the risk of child poverty by SIMD quintile: in the most deprived quintile, 37.1% of children live in low-income households, while in the least deprived quintile, this falls to 4.1%.  </a:t>
            </a:r>
          </a:p>
          <a:p>
            <a:r>
              <a:rPr lang="en-GB" sz="1200" kern="1200" dirty="0" smtClean="0">
                <a:solidFill>
                  <a:schemeClr val="tx1"/>
                </a:solidFill>
                <a:effectLst/>
                <a:latin typeface="+mn-lt"/>
                <a:ea typeface="+mn-ea"/>
                <a:cs typeface="+mn-cs"/>
              </a:rPr>
              <a:t>Source: Giles L, Richardson E, </a:t>
            </a:r>
            <a:r>
              <a:rPr lang="en-GB" sz="1200" kern="1200" dirty="0" err="1" smtClean="0">
                <a:solidFill>
                  <a:schemeClr val="tx1"/>
                </a:solidFill>
                <a:effectLst/>
                <a:latin typeface="+mn-lt"/>
                <a:ea typeface="+mn-ea"/>
                <a:cs typeface="+mn-cs"/>
              </a:rPr>
              <a:t>ScotPHO</a:t>
            </a:r>
            <a:r>
              <a:rPr lang="en-GB" sz="1200" kern="1200" dirty="0" smtClean="0">
                <a:solidFill>
                  <a:schemeClr val="tx1"/>
                </a:solidFill>
                <a:effectLst/>
                <a:latin typeface="+mn-lt"/>
                <a:ea typeface="+mn-ea"/>
                <a:cs typeface="+mn-cs"/>
              </a:rPr>
              <a:t> Children and Young People’s Profile: National Overview Report.  Edinburgh: NHS Health Scotland; 2017.</a:t>
            </a: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13</a:t>
            </a:fld>
            <a:endParaRPr lang="en-GB"/>
          </a:p>
        </p:txBody>
      </p:sp>
    </p:spTree>
    <p:extLst>
      <p:ext uri="{BB962C8B-B14F-4D97-AF65-F5344CB8AC3E}">
        <p14:creationId xmlns:p14="http://schemas.microsoft.com/office/powerpoint/2010/main" val="191370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The Scottish Government’s review of evidence highlighted the importance of structural factors in creating and sustaining poverty, including those driving in-work poverty.  </a:t>
            </a:r>
          </a:p>
          <a:p>
            <a:endParaRPr lang="en-GB" sz="1200" b="1"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point was also made by the DWP analysis: “The main factor is </a:t>
            </a:r>
            <a:r>
              <a:rPr lang="en-GB" sz="1200" b="0" i="1" u="none" strike="noStrike" kern="1200" baseline="0" dirty="0" smtClean="0">
                <a:solidFill>
                  <a:schemeClr val="tx1"/>
                </a:solidFill>
                <a:latin typeface="+mn-lt"/>
                <a:ea typeface="+mn-ea"/>
                <a:cs typeface="+mn-cs"/>
              </a:rPr>
              <a:t>lack of sufficient income from parental employment</a:t>
            </a:r>
            <a:r>
              <a:rPr lang="en-GB" sz="1200" b="0" i="0" u="none" strike="noStrike" kern="1200" baseline="0" dirty="0" smtClean="0">
                <a:solidFill>
                  <a:schemeClr val="tx1"/>
                </a:solidFill>
                <a:latin typeface="+mn-lt"/>
                <a:ea typeface="+mn-ea"/>
                <a:cs typeface="+mn-cs"/>
              </a:rPr>
              <a:t>, which restricts the amount of earnings a household has. This is not just about </a:t>
            </a:r>
            <a:r>
              <a:rPr lang="en-GB" sz="1200" b="0" i="0" u="none" strike="noStrike" kern="1200" baseline="0" dirty="0" err="1" smtClean="0">
                <a:solidFill>
                  <a:schemeClr val="tx1"/>
                </a:solidFill>
                <a:latin typeface="+mn-lt"/>
                <a:ea typeface="+mn-ea"/>
                <a:cs typeface="+mn-cs"/>
              </a:rPr>
              <a:t>worklessness</a:t>
            </a:r>
            <a:r>
              <a:rPr lang="en-GB" sz="1200" b="0" i="0" u="none" strike="noStrike" kern="1200" baseline="0" dirty="0" smtClean="0">
                <a:solidFill>
                  <a:schemeClr val="tx1"/>
                </a:solidFill>
                <a:latin typeface="+mn-lt"/>
                <a:ea typeface="+mn-ea"/>
                <a:cs typeface="+mn-cs"/>
              </a:rPr>
              <a:t>, but also working insufficient hours and/or low pay”. (DWP Evidence Review, 2014).</a:t>
            </a: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14</a:t>
            </a:fld>
            <a:endParaRPr lang="en-GB"/>
          </a:p>
        </p:txBody>
      </p:sp>
    </p:spTree>
    <p:extLst>
      <p:ext uri="{BB962C8B-B14F-4D97-AF65-F5344CB8AC3E}">
        <p14:creationId xmlns:p14="http://schemas.microsoft.com/office/powerpoint/2010/main" val="251861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risk of poverty for children varies by the types</a:t>
            </a:r>
            <a:r>
              <a:rPr lang="en-GB" baseline="0" dirty="0" smtClean="0"/>
              <a:t> of (working-age) benefit received by the household – from ~ 14% where no benefits are being claimed to close to 90% for those in households claiming Job Seeker’s Allowance.  For ESA/Income Support, the risk falls to around 60-64% and for child and working tax credits, 40-46%.  Tax credits can help reduce the risk of poverty but it is notable that it is still high.</a:t>
            </a:r>
          </a:p>
          <a:p>
            <a:endParaRPr lang="en-GB" baseline="0" dirty="0" smtClean="0"/>
          </a:p>
          <a:p>
            <a:r>
              <a:rPr lang="en-GB" sz="1200" kern="1200" dirty="0" smtClean="0">
                <a:solidFill>
                  <a:schemeClr val="tx1"/>
                </a:solidFill>
                <a:effectLst/>
                <a:latin typeface="+mn-lt"/>
                <a:ea typeface="+mn-ea"/>
                <a:cs typeface="+mn-cs"/>
              </a:rPr>
              <a:t>As the </a:t>
            </a:r>
            <a:r>
              <a:rPr lang="en-GB" sz="1200" u="sng" kern="1200" dirty="0" smtClean="0">
                <a:solidFill>
                  <a:schemeClr val="tx1"/>
                </a:solidFill>
                <a:effectLst/>
                <a:latin typeface="+mn-lt"/>
                <a:ea typeface="+mn-ea"/>
                <a:cs typeface="+mn-cs"/>
                <a:hlinkClick r:id="rId3" tooltip="Cost of a child in 2017 report"/>
              </a:rPr>
              <a:t>Cost of a Child in 2017 report</a:t>
            </a:r>
            <a:r>
              <a:rPr lang="en-GB" sz="1200" kern="1200" dirty="0" smtClean="0">
                <a:solidFill>
                  <a:schemeClr val="tx1"/>
                </a:solidFill>
                <a:effectLst/>
                <a:latin typeface="+mn-lt"/>
                <a:ea typeface="+mn-ea"/>
                <a:cs typeface="+mn-cs"/>
              </a:rPr>
              <a:t> notes: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“For</a:t>
            </a:r>
            <a:r>
              <a:rPr lang="en-GB" sz="1200" kern="1200" baseline="0" dirty="0" smtClean="0">
                <a:solidFill>
                  <a:schemeClr val="tx1"/>
                </a:solidFill>
                <a:effectLst/>
                <a:latin typeface="+mn-lt"/>
                <a:ea typeface="+mn-ea"/>
                <a:cs typeface="+mn-cs"/>
              </a:rPr>
              <a:t> them [non-working families]</a:t>
            </a:r>
            <a:r>
              <a:rPr lang="en-GB" sz="1200" kern="1200" dirty="0" smtClean="0">
                <a:solidFill>
                  <a:schemeClr val="tx1"/>
                </a:solidFill>
                <a:effectLst/>
                <a:latin typeface="+mn-lt"/>
                <a:ea typeface="+mn-ea"/>
                <a:cs typeface="+mn-cs"/>
              </a:rPr>
              <a:t>, the ‘safety net’ of</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means-tested support no longer merits this name, since it does not offer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safety of an income capable of covering essentials. Families unable to cover their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costs on benefits must either undergo serious hardship, fall back on the help of</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their families or go into debt”.</a:t>
            </a:r>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15</a:t>
            </a:fld>
            <a:endParaRPr lang="en-GB"/>
          </a:p>
        </p:txBody>
      </p:sp>
    </p:spTree>
    <p:extLst>
      <p:ext uri="{BB962C8B-B14F-4D97-AF65-F5344CB8AC3E}">
        <p14:creationId xmlns:p14="http://schemas.microsoft.com/office/powerpoint/2010/main" val="348368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Interventions designed on</a:t>
            </a:r>
            <a:r>
              <a:rPr lang="en-GB" baseline="0" dirty="0" smtClean="0"/>
              <a:t> the surface to improve health can cause harm.  Part of UK’s welfare reform’s rationale was its assumed positive impact on the health of children.  But the process has been as much geared towards cutting incomes as helping people improve their incomes through finding work.</a:t>
            </a:r>
            <a:endParaRPr lang="en-GB" dirty="0" smtClean="0"/>
          </a:p>
          <a:p>
            <a:endParaRPr lang="en-GB" dirty="0" smtClean="0"/>
          </a:p>
          <a:p>
            <a:r>
              <a:rPr lang="en-GB" dirty="0" smtClean="0"/>
              <a:t>Dwyer P, Bright J. (2016) </a:t>
            </a:r>
            <a:r>
              <a:rPr lang="en-GB" i="1" dirty="0" smtClean="0"/>
              <a:t>First Wave Findings: Overview. </a:t>
            </a:r>
            <a:r>
              <a:rPr lang="en-GB" dirty="0" smtClean="0"/>
              <a:t>Available at: </a:t>
            </a:r>
            <a:r>
              <a:rPr lang="en-GB" u="sng" dirty="0" smtClean="0">
                <a:hlinkClick r:id="rId3"/>
              </a:rPr>
              <a:t>http://www.welfareconditionality.ac.uk/wp-content/uploads/2016/05/WelCond-findings-Overview-May16.pdf</a:t>
            </a:r>
            <a:r>
              <a:rPr lang="en-GB" dirty="0" smtClean="0"/>
              <a:t> </a:t>
            </a:r>
          </a:p>
          <a:p>
            <a:endParaRPr lang="en-GB" dirty="0" smtClean="0"/>
          </a:p>
          <a:p>
            <a:r>
              <a:rPr lang="en-GB" dirty="0" smtClean="0"/>
              <a:t>Patrick R. (2017) For Whose Benefit? The Everyday Realities of Welfare Reform. Policy Press: Bristol. p. 131, 138.</a:t>
            </a:r>
          </a:p>
          <a:p>
            <a:endParaRPr lang="en-GB" dirty="0" smtClean="0"/>
          </a:p>
          <a:p>
            <a:r>
              <a:rPr lang="en-GB" dirty="0" err="1" smtClean="0">
                <a:effectLst/>
              </a:rPr>
              <a:t>Bonell</a:t>
            </a:r>
            <a:r>
              <a:rPr lang="en-GB" dirty="0" smtClean="0">
                <a:effectLst/>
              </a:rPr>
              <a:t>, Chris and Jamal, Farah and Melendez-Torres, G J and Cummins, Steven (2015) </a:t>
            </a:r>
            <a:r>
              <a:rPr lang="en-GB" i="1" dirty="0" smtClean="0">
                <a:effectLst/>
              </a:rPr>
              <a:t>'Dark logic' : theorising the harmful consequences of public health interventions.</a:t>
            </a:r>
            <a:r>
              <a:rPr lang="en-GB" dirty="0" smtClean="0">
                <a:effectLst/>
              </a:rPr>
              <a:t> Journal of Epidemiology and Community Health, 69 (1). pp. 95-8. ISSN 0143-005X. DOI 10.1136/jech-2014-204671</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16</a:t>
            </a:fld>
            <a:endParaRPr lang="en-GB"/>
          </a:p>
        </p:txBody>
      </p:sp>
    </p:spTree>
    <p:extLst>
      <p:ext uri="{BB962C8B-B14F-4D97-AF65-F5344CB8AC3E}">
        <p14:creationId xmlns:p14="http://schemas.microsoft.com/office/powerpoint/2010/main" val="170312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Benefit sanctions are however</a:t>
            </a:r>
            <a:r>
              <a:rPr lang="en-GB" baseline="0" dirty="0" smtClean="0"/>
              <a:t> the tip of the iceberg – error and maladministration (including delays) are much more problematic…</a:t>
            </a: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17</a:t>
            </a:fld>
            <a:endParaRPr lang="en-GB"/>
          </a:p>
        </p:txBody>
      </p:sp>
    </p:spTree>
    <p:extLst>
      <p:ext uri="{BB962C8B-B14F-4D97-AF65-F5344CB8AC3E}">
        <p14:creationId xmlns:p14="http://schemas.microsoft.com/office/powerpoint/2010/main" val="398500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Arial" panose="020B0604020202020204" pitchFamily="34" charset="0"/>
                <a:cs typeface="Arial" panose="020B0604020202020204" pitchFamily="34" charset="0"/>
              </a:rPr>
              <a:t>Evidence</a:t>
            </a:r>
            <a:r>
              <a:rPr lang="en-GB" sz="1200" baseline="0" dirty="0" smtClean="0">
                <a:latin typeface="Arial" panose="020B0604020202020204" pitchFamily="34" charset="0"/>
                <a:cs typeface="Arial" panose="020B0604020202020204" pitchFamily="34" charset="0"/>
              </a:rPr>
              <a:t> from the wealth and assets survey shows that money management and controlling spending very similar across household income groups – bigger issues with making ends meet and planning ahead (saving).</a:t>
            </a:r>
          </a:p>
          <a:p>
            <a:endParaRPr lang="en-GB" sz="1200" baseline="0" dirty="0" smtClean="0">
              <a:latin typeface="Arial" panose="020B0604020202020204" pitchFamily="34" charset="0"/>
              <a:cs typeface="Arial" panose="020B0604020202020204" pitchFamily="34" charset="0"/>
            </a:endParaRPr>
          </a:p>
          <a:p>
            <a:r>
              <a:rPr lang="en-GB" sz="1200" b="0" baseline="0" dirty="0" smtClean="0">
                <a:latin typeface="Arial" panose="020B0604020202020204" pitchFamily="34" charset="0"/>
                <a:cs typeface="Arial" panose="020B0604020202020204" pitchFamily="34" charset="0"/>
              </a:rPr>
              <a:t>Andrea Finney and David Hayes (2015)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Financial capability in Great Britain: 2010 to 2012. ONS: London. Available from: https://www.ons.gov.uk/peoplepopulationandcommunity/personalandhouseholdfinances/incomeandwealth/articles/financialcapabilityingreatbritain/2015-06-24  </a:t>
            </a: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EB82AC-3B8A-4B7D-9FD2-8F6090F49205}" type="slidenum">
              <a:rPr lang="en-GB" smtClean="0"/>
              <a:t>18</a:t>
            </a:fld>
            <a:endParaRPr lang="en-GB"/>
          </a:p>
        </p:txBody>
      </p:sp>
    </p:spTree>
    <p:extLst>
      <p:ext uri="{BB962C8B-B14F-4D97-AF65-F5344CB8AC3E}">
        <p14:creationId xmlns:p14="http://schemas.microsoft.com/office/powerpoint/2010/main" val="92021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Centre for Social Justice think-tank proposed five pathways to poverty (http://www.centreforsocialjustice.org.uk/policy/breakthrough-Britain).</a:t>
            </a:r>
            <a:r>
              <a:rPr lang="en-GB" sz="1200" baseline="0" dirty="0" smtClean="0"/>
              <a:t>  </a:t>
            </a:r>
            <a:endParaRPr lang="en-GB" sz="1200" dirty="0" smtClean="0"/>
          </a:p>
          <a:p>
            <a:endParaRPr lang="en-GB" sz="1200" dirty="0" smtClean="0"/>
          </a:p>
          <a:p>
            <a:r>
              <a:rPr lang="en-GB" sz="1200" dirty="0" smtClean="0"/>
              <a:t>For CASE paper,</a:t>
            </a:r>
            <a:r>
              <a:rPr lang="en-GB" sz="1200" baseline="0" dirty="0" smtClean="0"/>
              <a:t> see: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Kitty Stewart and Nick Roberts (2016) How do experts think child poverty should be measured in the UK? An analysis of the Coalition Government’s consultation on child poverty measurement 2012-13. CASE: London.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On family breakdown – public health issue, child wellbeing issue; violence in the family, financial problems as a cause of relationship failure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Will discuss educational attainment and addictions later.</a:t>
            </a:r>
          </a:p>
          <a:p>
            <a:endParaRPr lang="en-GB" sz="1200" b="0" i="0" u="none" strike="noStrike" kern="1200" baseline="0" dirty="0" smtClean="0">
              <a:solidFill>
                <a:schemeClr val="tx1"/>
              </a:solidFill>
              <a:latin typeface="+mn-lt"/>
              <a:ea typeface="+mn-ea"/>
              <a:cs typeface="+mn-cs"/>
            </a:endParaRPr>
          </a:p>
          <a:p>
            <a:r>
              <a:rPr lang="en-GB" sz="1200" baseline="0" dirty="0" smtClean="0"/>
              <a:t>The Centre for Social Justice also resurrected the idea of ‘cycles’ of poverty, which is problematic:</a:t>
            </a:r>
          </a:p>
          <a:p>
            <a:r>
              <a:rPr lang="en-GB" sz="1200" b="0" i="0" u="none" strike="noStrike" kern="1200" baseline="0" dirty="0" smtClean="0">
                <a:solidFill>
                  <a:schemeClr val="tx1"/>
                </a:solidFill>
                <a:latin typeface="+mn-lt"/>
                <a:ea typeface="+mn-ea"/>
                <a:cs typeface="+mn-cs"/>
              </a:rPr>
              <a:t>“Poverty is not like syphilis or a biblical curse across the generations – poverty is not a disease and it cannot be caught and all creditable evidence shows that it is not ‘transmitted’ to children by their parents’ genes or culture… Children who grow up living in poverty are unsurprisingly more likely to suffer from poverty during their adult lives than their non-poor peers…any policy based on the idea that there are a group of ‘Problem Families’ who ‘Transmit’ their ‘Poverty/Deprivation’ to their children will inevitably fail, as this idea is a prejudice, unsupported by scientific evidence”</a:t>
            </a:r>
          </a:p>
          <a:p>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David Gordon and the PSE: UK research team (2011). ‘Consultation Response;</a:t>
            </a:r>
            <a:r>
              <a:rPr lang="en-US" baseline="0" dirty="0" smtClean="0">
                <a:effectLst/>
              </a:rPr>
              <a:t> Social Mobility &amp; Child Poverty Review’, Policy Response Series No.2, Poverty and Social Exclusion in the UK.</a:t>
            </a:r>
            <a:endParaRPr lang="en-US" dirty="0" smtClean="0">
              <a:effectLst/>
            </a:endParaRPr>
          </a:p>
          <a:p>
            <a:r>
              <a:rPr lang="en-GB" sz="1200" b="0" i="0" u="none" strike="noStrike" kern="1200" baseline="0" dirty="0" smtClean="0">
                <a:solidFill>
                  <a:schemeClr val="tx1"/>
                </a:solidFill>
                <a:latin typeface="+mn-lt"/>
                <a:ea typeface="+mn-ea"/>
                <a:cs typeface="+mn-cs"/>
              </a:rPr>
              <a:t>Available from: http://www.poverty.ac.uk/system/files/WP%20Policy%20Response%20No.%202%20Consultation%20Resp%20Social%20Mobility%20&amp;%20Child%20Poverty%20(Gordon%20Oct%202011).pdf </a:t>
            </a:r>
            <a:endParaRPr lang="en-GB" sz="1200" baseline="0" dirty="0" smtClean="0"/>
          </a:p>
          <a:p>
            <a:endParaRPr lang="en-GB" sz="1200" baseline="0" dirty="0" smtClean="0"/>
          </a:p>
          <a:p>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19</a:t>
            </a:fld>
            <a:endParaRPr lang="en-GB"/>
          </a:p>
        </p:txBody>
      </p:sp>
    </p:spTree>
    <p:extLst>
      <p:ext uri="{BB962C8B-B14F-4D97-AF65-F5344CB8AC3E}">
        <p14:creationId xmlns:p14="http://schemas.microsoft.com/office/powerpoint/2010/main" val="266429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2</a:t>
            </a:fld>
            <a:endParaRPr lang="en-GB"/>
          </a:p>
        </p:txBody>
      </p:sp>
    </p:spTree>
    <p:extLst>
      <p:ext uri="{BB962C8B-B14F-4D97-AF65-F5344CB8AC3E}">
        <p14:creationId xmlns:p14="http://schemas.microsoft.com/office/powerpoint/2010/main" val="390730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a:t>
            </a:r>
            <a:r>
              <a:rPr lang="en-GB" baseline="0" dirty="0" smtClean="0"/>
              <a:t> the Scottish public see drivers of child poverty as complex, parental addiction and lack of parental work ethic seen as very important.  There is some recognition of low pay and inequalities (but unclear what the response might be).  Alcohol and drugs are a huge problem for public health in Scotland and affect a lot of children but it is important to distinguish this from child poverty (and also perhaps acknowledge the limits of the data).</a:t>
            </a:r>
          </a:p>
          <a:p>
            <a:endParaRPr lang="en-GB" baseline="0" dirty="0" smtClean="0"/>
          </a:p>
          <a:p>
            <a:r>
              <a:rPr lang="en-GB" baseline="0" dirty="0" smtClean="0"/>
              <a:t>The data is shown here: http://www.gov.scot/Publications/2015/03/2695/4 (Table 1)</a:t>
            </a: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20</a:t>
            </a:fld>
            <a:endParaRPr lang="en-GB"/>
          </a:p>
        </p:txBody>
      </p:sp>
    </p:spTree>
    <p:extLst>
      <p:ext uri="{BB962C8B-B14F-4D97-AF65-F5344CB8AC3E}">
        <p14:creationId xmlns:p14="http://schemas.microsoft.com/office/powerpoint/2010/main" val="110277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21</a:t>
            </a:fld>
            <a:endParaRPr lang="en-GB"/>
          </a:p>
        </p:txBody>
      </p:sp>
    </p:spTree>
    <p:extLst>
      <p:ext uri="{BB962C8B-B14F-4D97-AF65-F5344CB8AC3E}">
        <p14:creationId xmlns:p14="http://schemas.microsoft.com/office/powerpoint/2010/main" val="161807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Health inequalities are persistent at pre-birth, early years </a:t>
            </a:r>
            <a:r>
              <a:rPr lang="en-GB" b="1" baseline="0" smtClean="0"/>
              <a:t>and adolescence and </a:t>
            </a:r>
            <a:r>
              <a:rPr lang="en-GB" b="1" baseline="0" dirty="0" smtClean="0"/>
              <a:t>linked to income inequalities.</a:t>
            </a:r>
          </a:p>
          <a:p>
            <a:endParaRPr lang="en-GB" dirty="0" smtClean="0"/>
          </a:p>
          <a:p>
            <a:r>
              <a:rPr lang="en-GB" dirty="0" smtClean="0"/>
              <a:t>Although this data looks at outcomes for</a:t>
            </a:r>
            <a:r>
              <a:rPr lang="en-GB" baseline="0" dirty="0" smtClean="0"/>
              <a:t> children and young adults by area deprivation quintile, it illustrates the staircase effect – children in more (less) deprived area have worse (better) outcomes in Scotland across a range of measures and at different points in their lives.</a:t>
            </a:r>
            <a:endParaRPr lang="en-GB" dirty="0"/>
          </a:p>
        </p:txBody>
      </p:sp>
      <p:sp>
        <p:nvSpPr>
          <p:cNvPr id="4" name="Slide Number Placeholder 3"/>
          <p:cNvSpPr>
            <a:spLocks noGrp="1"/>
          </p:cNvSpPr>
          <p:nvPr>
            <p:ph type="sldNum" sz="quarter" idx="10"/>
          </p:nvPr>
        </p:nvSpPr>
        <p:spPr/>
        <p:txBody>
          <a:bodyPr/>
          <a:lstStyle/>
          <a:p>
            <a:fld id="{CDD02E2E-928E-43C9-8F5A-0C5D8B8A809D}" type="slidenum">
              <a:rPr lang="en-GB" smtClean="0"/>
              <a:t>22</a:t>
            </a:fld>
            <a:endParaRPr lang="en-GB"/>
          </a:p>
        </p:txBody>
      </p:sp>
    </p:spTree>
    <p:extLst>
      <p:ext uri="{BB962C8B-B14F-4D97-AF65-F5344CB8AC3E}">
        <p14:creationId xmlns:p14="http://schemas.microsoft.com/office/powerpoint/2010/main" val="3391327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Although it is not possible to measure poverty on a direct, comparable basis using the Scottish Health Survey, the available data illustrates the association between household income and health outcomes and determinants highlighted above.  Between a fifth and a quarter of children living in the bottom three income decile households have a borderline/abnormal SDQ score, compared to less than 10% in the top three income deciles.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23</a:t>
            </a:fld>
            <a:endParaRPr lang="en-GB"/>
          </a:p>
        </p:txBody>
      </p:sp>
    </p:spTree>
    <p:extLst>
      <p:ext uri="{BB962C8B-B14F-4D97-AF65-F5344CB8AC3E}">
        <p14:creationId xmlns:p14="http://schemas.microsoft.com/office/powerpoint/2010/main" val="2501481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Compared to their peers in the richest 10% of households, children in the poorest 10% of households are 14 times more likely to live in a household where someone smoked (43% vs.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24</a:t>
            </a:fld>
            <a:endParaRPr lang="en-GB"/>
          </a:p>
        </p:txBody>
      </p:sp>
    </p:spTree>
    <p:extLst>
      <p:ext uri="{BB962C8B-B14F-4D97-AF65-F5344CB8AC3E}">
        <p14:creationId xmlns:p14="http://schemas.microsoft.com/office/powerpoint/2010/main" val="343991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Glen Bramley &amp; Suzanne Fitzpatrick (2017) Homelessness in the UK: who is most at risk?, Housing Studies, DOI: 10.1080/02673037.2017.1344957.</a:t>
            </a:r>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25</a:t>
            </a:fld>
            <a:endParaRPr lang="en-GB"/>
          </a:p>
        </p:txBody>
      </p:sp>
    </p:spTree>
    <p:extLst>
      <p:ext uri="{BB962C8B-B14F-4D97-AF65-F5344CB8AC3E}">
        <p14:creationId xmlns:p14="http://schemas.microsoft.com/office/powerpoint/2010/main" val="157226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Edward </a:t>
            </a:r>
            <a:r>
              <a:rPr lang="en-GB" dirty="0" err="1" smtClean="0"/>
              <a:t>Sosu</a:t>
            </a:r>
            <a:r>
              <a:rPr lang="en-GB" dirty="0" smtClean="0"/>
              <a:t> and Sue Ellis (2014) </a:t>
            </a:r>
            <a:r>
              <a:rPr lang="en-GB" i="1" dirty="0" smtClean="0"/>
              <a:t>Closing the Education Gap in Scottish Education</a:t>
            </a:r>
            <a:r>
              <a:rPr lang="en-GB" dirty="0" smtClean="0"/>
              <a:t>. Joseph Rowntree</a:t>
            </a:r>
            <a:r>
              <a:rPr lang="en-GB" baseline="0" dirty="0" smtClean="0"/>
              <a:t> Foundation: York.</a:t>
            </a:r>
          </a:p>
          <a:p>
            <a:endParaRPr lang="en-GB" baseline="0" dirty="0" smtClean="0"/>
          </a:p>
          <a:p>
            <a:r>
              <a:rPr lang="en-GB" sz="1200" b="0" i="0" u="none" strike="noStrike" kern="1200" baseline="0" dirty="0" smtClean="0">
                <a:solidFill>
                  <a:schemeClr val="tx1"/>
                </a:solidFill>
                <a:latin typeface="+mn-lt"/>
                <a:ea typeface="+mn-ea"/>
                <a:cs typeface="+mn-cs"/>
              </a:rPr>
              <a:t>Bradshaw, P. (2011) </a:t>
            </a:r>
            <a:r>
              <a:rPr lang="en-GB" sz="1200" b="0" i="1" u="none" strike="noStrike" kern="1200" baseline="0" dirty="0" smtClean="0">
                <a:solidFill>
                  <a:schemeClr val="tx1"/>
                </a:solidFill>
                <a:latin typeface="+mn-lt"/>
                <a:ea typeface="+mn-ea"/>
                <a:cs typeface="+mn-cs"/>
              </a:rPr>
              <a:t>Growing up in Scotland: Changes in child cognitive ability in the pre-school years</a:t>
            </a:r>
            <a:r>
              <a:rPr lang="en-GB" sz="1200" b="0" i="0" u="none" strike="noStrike" kern="1200" baseline="0" dirty="0" smtClean="0">
                <a:solidFill>
                  <a:schemeClr val="tx1"/>
                </a:solidFill>
                <a:latin typeface="+mn-lt"/>
                <a:ea typeface="+mn-ea"/>
                <a:cs typeface="+mn-cs"/>
              </a:rPr>
              <a:t>, Edinburgh: Scottish Government</a:t>
            </a: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26</a:t>
            </a:fld>
            <a:endParaRPr lang="en-GB"/>
          </a:p>
        </p:txBody>
      </p:sp>
    </p:spTree>
    <p:extLst>
      <p:ext uri="{BB962C8B-B14F-4D97-AF65-F5344CB8AC3E}">
        <p14:creationId xmlns:p14="http://schemas.microsoft.com/office/powerpoint/2010/main" val="495796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Profiles</a:t>
            </a:r>
            <a:r>
              <a:rPr lang="en-GB" baseline="0" dirty="0" smtClean="0"/>
              <a:t> available from </a:t>
            </a:r>
            <a:r>
              <a:rPr lang="en-GB" baseline="0" dirty="0" err="1" smtClean="0"/>
              <a:t>ScotPHO</a:t>
            </a:r>
            <a:r>
              <a:rPr lang="en-GB" baseline="0" dirty="0" smtClean="0"/>
              <a:t>, 28</a:t>
            </a:r>
            <a:r>
              <a:rPr lang="en-GB" baseline="30000" dirty="0" smtClean="0"/>
              <a:t>th</a:t>
            </a:r>
            <a:r>
              <a:rPr lang="en-GB" baseline="0" dirty="0" smtClean="0"/>
              <a:t> September: https://scotpho.nhsnss.scot.nhs.uk/scotpho/homeAction.do </a:t>
            </a: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27</a:t>
            </a:fld>
            <a:endParaRPr lang="en-GB"/>
          </a:p>
        </p:txBody>
      </p:sp>
    </p:spTree>
    <p:extLst>
      <p:ext uri="{BB962C8B-B14F-4D97-AF65-F5344CB8AC3E}">
        <p14:creationId xmlns:p14="http://schemas.microsoft.com/office/powerpoint/2010/main" val="572416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28</a:t>
            </a:fld>
            <a:endParaRPr lang="en-GB"/>
          </a:p>
        </p:txBody>
      </p:sp>
    </p:spTree>
    <p:extLst>
      <p:ext uri="{BB962C8B-B14F-4D97-AF65-F5344CB8AC3E}">
        <p14:creationId xmlns:p14="http://schemas.microsoft.com/office/powerpoint/2010/main" val="3215716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29</a:t>
            </a:fld>
            <a:endParaRPr lang="en-GB"/>
          </a:p>
        </p:txBody>
      </p:sp>
    </p:spTree>
    <p:extLst>
      <p:ext uri="{BB962C8B-B14F-4D97-AF65-F5344CB8AC3E}">
        <p14:creationId xmlns:p14="http://schemas.microsoft.com/office/powerpoint/2010/main" val="229056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3</a:t>
            </a:fld>
            <a:endParaRPr lang="en-GB"/>
          </a:p>
        </p:txBody>
      </p:sp>
    </p:spTree>
    <p:extLst>
      <p:ext uri="{BB962C8B-B14F-4D97-AF65-F5344CB8AC3E}">
        <p14:creationId xmlns:p14="http://schemas.microsoft.com/office/powerpoint/2010/main" val="97764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will briefly cover the causes and consequences of child poverty – most of which has been covered in the previous</a:t>
            </a:r>
            <a:r>
              <a:rPr lang="en-GB" baseline="0" dirty="0" smtClean="0"/>
              <a:t> talk.</a:t>
            </a:r>
          </a:p>
          <a:p>
            <a:endParaRPr lang="en-GB" baseline="0" dirty="0" smtClean="0"/>
          </a:p>
          <a:p>
            <a:pPr marL="171450" indent="-171450">
              <a:buFont typeface="Arial" panose="020B0604020202020204" pitchFamily="34" charset="0"/>
              <a:buChar char="•"/>
            </a:pPr>
            <a:r>
              <a:rPr lang="en-GB" baseline="0" dirty="0" smtClean="0"/>
              <a:t>It will also look at some of the main causes of health inequalities and how this relates to child poverty</a:t>
            </a:r>
          </a:p>
          <a:p>
            <a:pPr marL="171450" indent="-171450">
              <a:buFont typeface="Arial" panose="020B0604020202020204" pitchFamily="34" charset="0"/>
              <a:buChar char="•"/>
            </a:pPr>
            <a:r>
              <a:rPr lang="en-GB" baseline="0" dirty="0" smtClean="0"/>
              <a:t>It then looks at what level interventions can be delivered i.e. UK Government level down to local level</a:t>
            </a:r>
          </a:p>
          <a:p>
            <a:pPr marL="171450" indent="-171450">
              <a:buFont typeface="Arial" panose="020B0604020202020204" pitchFamily="34" charset="0"/>
              <a:buChar char="•"/>
            </a:pPr>
            <a:r>
              <a:rPr lang="en-GB" baseline="0" dirty="0" smtClean="0"/>
              <a:t>Look briefly at some interventions which Local Authorities or CPPs have the power to deliver</a:t>
            </a:r>
          </a:p>
          <a:p>
            <a:pPr marL="171450" indent="-171450">
              <a:buFont typeface="Arial" panose="020B0604020202020204" pitchFamily="34" charset="0"/>
              <a:buChar char="•"/>
            </a:pPr>
            <a:r>
              <a:rPr lang="en-GB" baseline="0" dirty="0" smtClean="0"/>
              <a:t>Also need to look at what the impact of interventions are and what we know id effective</a:t>
            </a:r>
          </a:p>
          <a:p>
            <a:pPr marL="171450" indent="-171450">
              <a:buFont typeface="Arial" panose="020B0604020202020204" pitchFamily="34" charset="0"/>
              <a:buChar char="•"/>
            </a:pPr>
            <a:r>
              <a:rPr lang="en-GB" baseline="0" dirty="0" smtClean="0"/>
              <a:t>And finally a call to action to tackle child poverty as responsibility lies across many sectors and organisations</a:t>
            </a:r>
            <a:endParaRPr lang="en-GB"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30</a:t>
            </a:fld>
            <a:endParaRPr lang="en-GB"/>
          </a:p>
        </p:txBody>
      </p:sp>
    </p:spTree>
    <p:extLst>
      <p:ext uri="{BB962C8B-B14F-4D97-AF65-F5344CB8AC3E}">
        <p14:creationId xmlns:p14="http://schemas.microsoft.com/office/powerpoint/2010/main" val="8560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mentioned in Martins presentation, some</a:t>
            </a:r>
            <a:r>
              <a:rPr lang="en-GB" baseline="0" dirty="0" smtClean="0"/>
              <a:t> of the key causes of child poverty include: </a:t>
            </a:r>
          </a:p>
          <a:p>
            <a:endParaRPr lang="en-GB" sz="1200" b="1" kern="1200" baseline="0" dirty="0" smtClean="0">
              <a:effectLst/>
              <a:latin typeface="Arial" panose="020B0604020202020204" pitchFamily="34" charset="0"/>
            </a:endParaRPr>
          </a:p>
          <a:p>
            <a:pPr marL="171450" indent="-171450">
              <a:buFont typeface="Arial" panose="020B0604020202020204" pitchFamily="34" charset="0"/>
              <a:buChar char="•"/>
            </a:pPr>
            <a:r>
              <a:rPr lang="en-US" sz="1200" b="1" kern="1200" dirty="0" smtClean="0">
                <a:effectLst/>
                <a:latin typeface="Arial" panose="020B0604020202020204" pitchFamily="34" charset="0"/>
              </a:rPr>
              <a:t>Employment status </a:t>
            </a:r>
            <a:r>
              <a:rPr lang="en-GB" sz="1200" b="1" kern="1200" dirty="0" smtClean="0">
                <a:effectLst/>
                <a:latin typeface="Arial" panose="020B0604020202020204" pitchFamily="34" charset="0"/>
              </a:rPr>
              <a:t>-</a:t>
            </a:r>
            <a:r>
              <a:rPr lang="en-US" sz="1200" dirty="0" smtClean="0">
                <a:effectLst/>
                <a:latin typeface="Arial" panose="020B0604020202020204" pitchFamily="34" charset="0"/>
                <a:ea typeface="Times New Roman" panose="02020603050405020304" pitchFamily="18" charset="0"/>
              </a:rPr>
              <a:t>The risk of relative poverty increases as the number of hours a household works decreases, and particularly when households move into unemployment. Employment is not, however, a guaranteed route out of poverty </a:t>
            </a:r>
          </a:p>
          <a:p>
            <a:pPr marL="171450" indent="-171450">
              <a:lnSpc>
                <a:spcPts val="1200"/>
              </a:lnSpc>
              <a:spcBef>
                <a:spcPts val="600"/>
              </a:spcBef>
              <a:spcAft>
                <a:spcPts val="300"/>
              </a:spcAft>
              <a:buFont typeface="Arial" panose="020B0604020202020204" pitchFamily="34" charset="0"/>
              <a:buChar char="•"/>
              <a:tabLst>
                <a:tab pos="457200" algn="l"/>
                <a:tab pos="914400" algn="l"/>
                <a:tab pos="1371600" algn="l"/>
                <a:tab pos="1828800" algn="l"/>
                <a:tab pos="2971800" algn="l"/>
                <a:tab pos="3429000" algn="l"/>
                <a:tab pos="5715000" algn="r"/>
              </a:tabLst>
            </a:pPr>
            <a:r>
              <a:rPr lang="en-GB" sz="1200" b="1" kern="1200" dirty="0" smtClean="0">
                <a:effectLst/>
                <a:latin typeface="Arial" panose="020B0604020202020204" pitchFamily="34" charset="0"/>
              </a:rPr>
              <a:t>Hourly pay and hours of work -</a:t>
            </a:r>
            <a:r>
              <a:rPr lang="en-GB" sz="1200" b="1" kern="1200" baseline="0" dirty="0" smtClean="0">
                <a:effectLst/>
                <a:latin typeface="Arial" panose="020B0604020202020204" pitchFamily="34" charset="0"/>
              </a:rPr>
              <a:t> </a:t>
            </a:r>
            <a:r>
              <a:rPr lang="en-GB" sz="1200" dirty="0" smtClean="0">
                <a:effectLst/>
                <a:latin typeface="Arial" panose="020B0604020202020204" pitchFamily="34" charset="0"/>
                <a:ea typeface="Times New Roman" panose="02020603050405020304" pitchFamily="18" charset="0"/>
              </a:rPr>
              <a:t>Low paid workers face a higher risk of poverty than workers who are not on a low hourly pay</a:t>
            </a:r>
          </a:p>
          <a:p>
            <a:pPr marL="171450" indent="-171450">
              <a:lnSpc>
                <a:spcPts val="1200"/>
              </a:lnSpc>
              <a:spcBef>
                <a:spcPts val="600"/>
              </a:spcBef>
              <a:spcAft>
                <a:spcPts val="300"/>
              </a:spcAft>
              <a:buFont typeface="Arial" panose="020B0604020202020204" pitchFamily="34" charset="0"/>
              <a:buChar char="•"/>
              <a:tabLst>
                <a:tab pos="457200" algn="l"/>
                <a:tab pos="914400" algn="l"/>
                <a:tab pos="1371600" algn="l"/>
                <a:tab pos="1828800" algn="l"/>
                <a:tab pos="2971800" algn="l"/>
                <a:tab pos="3429000" algn="l"/>
                <a:tab pos="5715000" algn="r"/>
              </a:tabLst>
            </a:pPr>
            <a:r>
              <a:rPr lang="en-GB" sz="1200" b="1" kern="1200" dirty="0" smtClean="0">
                <a:effectLst/>
                <a:latin typeface="Arial" panose="020B0604020202020204" pitchFamily="34" charset="0"/>
              </a:rPr>
              <a:t>Working conditions - </a:t>
            </a:r>
            <a:r>
              <a:rPr lang="en-GB" sz="1200" dirty="0" smtClean="0">
                <a:effectLst/>
                <a:latin typeface="Arial" panose="020B0604020202020204" pitchFamily="34" charset="0"/>
                <a:ea typeface="Times New Roman" panose="02020603050405020304" pitchFamily="18" charset="0"/>
              </a:rPr>
              <a:t>Temporary and </a:t>
            </a:r>
            <a:r>
              <a:rPr lang="en-US" sz="1200" dirty="0" smtClean="0">
                <a:effectLst/>
                <a:latin typeface="Arial" panose="020B0604020202020204" pitchFamily="34" charset="0"/>
                <a:ea typeface="Times New Roman" panose="02020603050405020304" pitchFamily="18" charset="0"/>
              </a:rPr>
              <a:t>insecure</a:t>
            </a:r>
            <a:r>
              <a:rPr lang="en-GB" sz="1200" dirty="0" smtClean="0">
                <a:effectLst/>
                <a:latin typeface="Arial" panose="020B0604020202020204" pitchFamily="34" charset="0"/>
                <a:ea typeface="Times New Roman" panose="02020603050405020304" pitchFamily="18" charset="0"/>
              </a:rPr>
              <a:t> employment is also related to relative poverty, because it reduces work duration. Research has suggested that the experience of being unemployed is not normally one of long-term unemployment or work avoidance, but of fluctuating between low-paid, short-term employment and unemployment</a:t>
            </a:r>
            <a:endParaRPr lang="en-GB" baseline="0" dirty="0" smtClean="0"/>
          </a:p>
          <a:p>
            <a:pPr marL="171450" indent="-171450">
              <a:buFont typeface="Arial" panose="020B0604020202020204" pitchFamily="34" charset="0"/>
              <a:buChar char="•"/>
            </a:pPr>
            <a:r>
              <a:rPr lang="en-GB" b="1" baseline="0" dirty="0" smtClean="0"/>
              <a:t>Cost of living - </a:t>
            </a:r>
            <a:r>
              <a:rPr lang="en-GB" baseline="0" dirty="0" smtClean="0"/>
              <a:t>Need high quality flexible and affordable childcare which allows parents to return to work (full-time) or study</a:t>
            </a:r>
          </a:p>
          <a:p>
            <a:pPr marL="171450" indent="-171450">
              <a:buFont typeface="Arial" panose="020B0604020202020204" pitchFamily="34" charset="0"/>
              <a:buChar char="•"/>
            </a:pPr>
            <a:r>
              <a:rPr lang="en-GB" b="1" dirty="0" smtClean="0"/>
              <a:t>Benefits</a:t>
            </a:r>
            <a:r>
              <a:rPr lang="en-GB" dirty="0" smtClean="0"/>
              <a:t> - Families need to be able to access all the benefits they are entitled to – need financial inclusion support</a:t>
            </a:r>
          </a:p>
          <a:p>
            <a:endParaRPr lang="en-GB" dirty="0" smtClean="0"/>
          </a:p>
          <a:p>
            <a:r>
              <a:rPr lang="en-GB" dirty="0" smtClean="0"/>
              <a:t>In terms of</a:t>
            </a:r>
            <a:r>
              <a:rPr lang="en-GB" baseline="0" dirty="0" smtClean="0"/>
              <a:t> individual factors and employability, people need both the physical and mental ability to take up employment as well as having necessary qualifications and skills to enter “worthwhile” work which lifts people out of poverty.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31</a:t>
            </a:fld>
            <a:endParaRPr lang="en-GB"/>
          </a:p>
        </p:txBody>
      </p:sp>
    </p:spTree>
    <p:extLst>
      <p:ext uri="{BB962C8B-B14F-4D97-AF65-F5344CB8AC3E}">
        <p14:creationId xmlns:p14="http://schemas.microsoft.com/office/powerpoint/2010/main" val="1775784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kern="0" dirty="0" smtClean="0">
                <a:solidFill>
                  <a:srgbClr val="000000"/>
                </a:solidFill>
                <a:latin typeface="Arial"/>
              </a:rPr>
              <a:t>What do we mean by health inequalities?</a:t>
            </a:r>
          </a:p>
          <a:p>
            <a:pPr marL="0" indent="0">
              <a:buNone/>
              <a:defRPr/>
            </a:pPr>
            <a:r>
              <a:rPr lang="en-US" dirty="0" smtClean="0"/>
              <a:t>Health inequalities are:</a:t>
            </a:r>
            <a:r>
              <a:rPr lang="en-US" baseline="0" dirty="0" smtClean="0"/>
              <a:t> </a:t>
            </a:r>
            <a:r>
              <a:rPr lang="en-US" b="1" dirty="0" smtClean="0"/>
              <a:t>Unfair </a:t>
            </a:r>
            <a:r>
              <a:rPr lang="en-US" dirty="0" smtClean="0"/>
              <a:t>differences in health within the population across social classes and between different populations.</a:t>
            </a:r>
            <a:r>
              <a:rPr lang="en-US" baseline="0" dirty="0" smtClean="0"/>
              <a:t> </a:t>
            </a:r>
            <a:r>
              <a:rPr lang="en-US" dirty="0" smtClean="0"/>
              <a:t>These unfair differences:</a:t>
            </a:r>
          </a:p>
          <a:p>
            <a:pPr marL="171450" indent="-171450">
              <a:buFont typeface="Arial" panose="020B0604020202020204" pitchFamily="34" charset="0"/>
              <a:buChar char="•"/>
              <a:defRPr/>
            </a:pPr>
            <a:r>
              <a:rPr lang="en-US" dirty="0" smtClean="0"/>
              <a:t>Are </a:t>
            </a:r>
            <a:r>
              <a:rPr lang="en-US" b="1" dirty="0" smtClean="0"/>
              <a:t>not random</a:t>
            </a:r>
            <a:r>
              <a:rPr lang="en-US" dirty="0" smtClean="0"/>
              <a:t>, or by chance, but largely socially determined </a:t>
            </a:r>
          </a:p>
          <a:p>
            <a:pPr marL="171450" indent="-171450">
              <a:buFont typeface="Arial" panose="020B0604020202020204" pitchFamily="34" charset="0"/>
              <a:buChar char="•"/>
              <a:defRPr/>
            </a:pPr>
            <a:r>
              <a:rPr lang="en-US" dirty="0" smtClean="0"/>
              <a:t>Are</a:t>
            </a:r>
            <a:r>
              <a:rPr lang="en-US" dirty="0" smtClean="0">
                <a:solidFill>
                  <a:schemeClr val="accent2"/>
                </a:solidFill>
              </a:rPr>
              <a:t> </a:t>
            </a:r>
            <a:r>
              <a:rPr lang="en-US" b="1" dirty="0" smtClean="0"/>
              <a:t>not inevitable</a:t>
            </a:r>
            <a:r>
              <a:rPr lang="en-US" dirty="0" smtClean="0"/>
              <a:t>. </a:t>
            </a:r>
          </a:p>
          <a:p>
            <a:pPr>
              <a:defRPr/>
            </a:pPr>
            <a:endParaRPr lang="en-US" dirty="0" smtClean="0"/>
          </a:p>
          <a:p>
            <a:pPr>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What causes health inequalities?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Income: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money received by individuals or groups over a specific time period.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Power: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a complex concept which includes the ability or capacity to do (or not to do) something and control, force or influence through a variety of means.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Wealth: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Accumulated material and capital assets which provides a reserve of financial resources and often provides an income stream (e.g. from interest, rents and share dividends)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defRPr/>
            </a:pPr>
            <a:endParaRPr lang="en-US" sz="1200" dirty="0" smtClean="0">
              <a:latin typeface="+mn-lt"/>
            </a:endParaRPr>
          </a:p>
          <a:p>
            <a:pPr marL="171450" indent="-171450">
              <a:buFont typeface="Arial" panose="020B0604020202020204" pitchFamily="34" charset="0"/>
              <a:buChar char="•"/>
              <a:defRPr/>
            </a:pPr>
            <a:r>
              <a:rPr lang="en-US" sz="1200" dirty="0" smtClean="0">
                <a:latin typeface="+mn-lt"/>
              </a:rPr>
              <a:t>Wider environmental influences – this is where “</a:t>
            </a:r>
            <a:r>
              <a:rPr lang="en-US" sz="1200" b="1" dirty="0" smtClean="0">
                <a:latin typeface="+mn-lt"/>
              </a:rPr>
              <a:t>prevention</a:t>
            </a:r>
            <a:r>
              <a:rPr lang="en-US" sz="1200" dirty="0" smtClean="0">
                <a:latin typeface="+mn-lt"/>
              </a:rPr>
              <a:t>” interventions are most applicable</a:t>
            </a:r>
          </a:p>
          <a:p>
            <a:pPr marL="171450" indent="-171450">
              <a:buFont typeface="Arial" panose="020B0604020202020204" pitchFamily="34" charset="0"/>
              <a:buChar char="•"/>
              <a:defRPr/>
            </a:pPr>
            <a:r>
              <a:rPr lang="en-US" sz="1200" dirty="0" smtClean="0">
                <a:latin typeface="+mn-lt"/>
              </a:rPr>
              <a:t>Individual experiences – this is where “</a:t>
            </a:r>
            <a:r>
              <a:rPr lang="en-US" sz="1200" b="1" dirty="0" smtClean="0">
                <a:latin typeface="+mn-lt"/>
              </a:rPr>
              <a:t>mitigation</a:t>
            </a:r>
            <a:r>
              <a:rPr lang="en-US" sz="1200" dirty="0" smtClean="0">
                <a:latin typeface="+mn-lt"/>
              </a:rPr>
              <a:t>” interventions are most applicable (see later slides)</a:t>
            </a:r>
          </a:p>
          <a:p>
            <a:pPr marL="171450" indent="-171450">
              <a:buFont typeface="Arial" panose="020B0604020202020204" pitchFamily="34" charset="0"/>
              <a:buChar char="•"/>
              <a:defRPr/>
            </a:pPr>
            <a:r>
              <a:rPr lang="en-US" sz="1200" dirty="0" smtClean="0">
                <a:latin typeface="+mn-lt"/>
              </a:rPr>
              <a:t>Fundamental causes – The “</a:t>
            </a:r>
            <a:r>
              <a:rPr lang="en-US" sz="1200" b="1" dirty="0" smtClean="0">
                <a:latin typeface="+mn-lt"/>
              </a:rPr>
              <a:t>undo</a:t>
            </a:r>
            <a:r>
              <a:rPr lang="en-US" sz="1200" dirty="0" smtClean="0">
                <a:latin typeface="+mn-lt"/>
              </a:rPr>
              <a:t>”</a:t>
            </a:r>
            <a:r>
              <a:rPr lang="en-US" sz="1200" baseline="0" dirty="0" smtClean="0">
                <a:latin typeface="+mn-lt"/>
              </a:rPr>
              <a:t> interventions could target this area but is global.</a:t>
            </a:r>
            <a:endParaRPr lang="en-US" sz="1200" dirty="0" smtClean="0">
              <a:latin typeface="+mn-lt"/>
            </a:endParaRPr>
          </a:p>
          <a:p>
            <a:endParaRPr lang="en-GB" sz="1200" dirty="0" smtClean="0">
              <a:latin typeface="+mn-lt"/>
            </a:endParaRPr>
          </a:p>
          <a:p>
            <a:r>
              <a:rPr lang="en-GB" sz="1200" b="1" dirty="0" smtClean="0">
                <a:latin typeface="+mn-lt"/>
              </a:rPr>
              <a:t>What is most and least effective in reducing health inequalities?</a:t>
            </a:r>
            <a:endParaRPr lang="en-GB" sz="1200" dirty="0" smtClean="0">
              <a:latin typeface="+mn-lt"/>
            </a:endParaRPr>
          </a:p>
          <a:p>
            <a:pPr marL="0" lvl="0" indent="0" defTabSz="914400" fontAlgn="base">
              <a:spcBef>
                <a:spcPts val="1200"/>
              </a:spcBef>
              <a:spcAft>
                <a:spcPct val="0"/>
              </a:spcAft>
              <a:buNone/>
            </a:pPr>
            <a:r>
              <a:rPr lang="en-GB" sz="1200" b="1" kern="0" dirty="0" smtClean="0">
                <a:solidFill>
                  <a:srgbClr val="000000"/>
                </a:solidFill>
                <a:latin typeface="+mn-lt"/>
              </a:rPr>
              <a:t>Most likely to be effective </a:t>
            </a:r>
          </a:p>
          <a:p>
            <a:pPr marL="0" lvl="0" indent="0" defTabSz="914400" fontAlgn="base">
              <a:spcBef>
                <a:spcPts val="1200"/>
              </a:spcBef>
              <a:spcAft>
                <a:spcPct val="0"/>
              </a:spcAft>
              <a:buNone/>
            </a:pPr>
            <a:r>
              <a:rPr lang="en-GB" sz="1200" kern="0" dirty="0" smtClean="0">
                <a:solidFill>
                  <a:srgbClr val="000000"/>
                </a:solidFill>
                <a:latin typeface="+mn-lt"/>
              </a:rPr>
              <a:t>Structural changes to the environment; legislation, regulatory and fiscal policies; income support, reduced price barriers; </a:t>
            </a:r>
            <a:r>
              <a:rPr lang="en-GB" sz="1200" u="sng" kern="0" dirty="0" smtClean="0">
                <a:solidFill>
                  <a:srgbClr val="000000"/>
                </a:solidFill>
                <a:latin typeface="+mn-lt"/>
              </a:rPr>
              <a:t>accessibility of public services, prioritising disadvantaged groups and individuals; intensive support for disadvantaged population groups; starting young</a:t>
            </a:r>
            <a:r>
              <a:rPr lang="en-GB" sz="1200" kern="0" dirty="0" smtClean="0">
                <a:solidFill>
                  <a:srgbClr val="000000"/>
                </a:solidFill>
                <a:latin typeface="+mn-lt"/>
              </a:rPr>
              <a:t>. </a:t>
            </a:r>
          </a:p>
          <a:p>
            <a:pPr marL="0" lvl="0" indent="0" defTabSz="914400" fontAlgn="base">
              <a:spcBef>
                <a:spcPts val="1200"/>
              </a:spcBef>
              <a:spcAft>
                <a:spcPct val="0"/>
              </a:spcAft>
              <a:buNone/>
            </a:pPr>
            <a:endParaRPr lang="en-GB" sz="1200" kern="0" dirty="0" smtClean="0">
              <a:solidFill>
                <a:srgbClr val="000000"/>
              </a:solidFill>
              <a:latin typeface="+mn-lt"/>
            </a:endParaRPr>
          </a:p>
          <a:p>
            <a:pPr marL="0" lvl="0" indent="0" defTabSz="914400" fontAlgn="base">
              <a:spcAft>
                <a:spcPct val="0"/>
              </a:spcAft>
              <a:buNone/>
            </a:pPr>
            <a:r>
              <a:rPr lang="en-GB" sz="1200" b="1" kern="0" dirty="0" smtClean="0">
                <a:solidFill>
                  <a:srgbClr val="000000"/>
                </a:solidFill>
                <a:latin typeface="+mn-lt"/>
              </a:rPr>
              <a:t>Least likely to be effective</a:t>
            </a:r>
          </a:p>
          <a:p>
            <a:pPr marL="0" lvl="0" indent="0" defTabSz="914400" fontAlgn="base">
              <a:spcAft>
                <a:spcPct val="0"/>
              </a:spcAft>
              <a:buNone/>
            </a:pPr>
            <a:r>
              <a:rPr lang="en-GB" sz="1200" u="sng" kern="0" dirty="0" smtClean="0">
                <a:solidFill>
                  <a:srgbClr val="000000"/>
                </a:solidFill>
                <a:latin typeface="+mn-lt"/>
              </a:rPr>
              <a:t>Interventions reliant on people opting in; information based campaigns; written materials; messages designed for the whole population; interventions that involve significant price or other barrier</a:t>
            </a:r>
          </a:p>
          <a:p>
            <a:endParaRPr lang="en-GB" sz="1200" dirty="0">
              <a:latin typeface="+mn-lt"/>
            </a:endParaRPr>
          </a:p>
        </p:txBody>
      </p:sp>
      <p:sp>
        <p:nvSpPr>
          <p:cNvPr id="4" name="Slide Number Placeholder 3"/>
          <p:cNvSpPr>
            <a:spLocks noGrp="1"/>
          </p:cNvSpPr>
          <p:nvPr>
            <p:ph type="sldNum" sz="quarter" idx="10"/>
          </p:nvPr>
        </p:nvSpPr>
        <p:spPr/>
        <p:txBody>
          <a:bodyPr/>
          <a:lstStyle/>
          <a:p>
            <a:fld id="{CDD02E2E-928E-43C9-8F5A-0C5D8B8A809D}" type="slidenum">
              <a:rPr lang="en-GB" smtClean="0"/>
              <a:t>32</a:t>
            </a:fld>
            <a:endParaRPr lang="en-GB"/>
          </a:p>
        </p:txBody>
      </p:sp>
    </p:spTree>
    <p:extLst>
      <p:ext uri="{BB962C8B-B14F-4D97-AF65-F5344CB8AC3E}">
        <p14:creationId xmlns:p14="http://schemas.microsoft.com/office/powerpoint/2010/main" val="2996590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UK Government</a:t>
            </a:r>
            <a:r>
              <a:rPr lang="en-GB" baseline="0" dirty="0" smtClean="0"/>
              <a:t> changes to welfare system likely to reduce overall level of financial support to those in need.</a:t>
            </a:r>
          </a:p>
          <a:p>
            <a:endParaRPr lang="en-GB" baseline="0" dirty="0" smtClean="0"/>
          </a:p>
          <a:p>
            <a:r>
              <a:rPr lang="en-GB" baseline="0" dirty="0" smtClean="0"/>
              <a:t>Devolved tax and benefits within Scottish Government power can help reduce the impact of UK welfare changes.</a:t>
            </a:r>
          </a:p>
          <a:p>
            <a:endParaRPr lang="en-GB" baseline="0" dirty="0" smtClean="0"/>
          </a:p>
          <a:p>
            <a:r>
              <a:rPr lang="en-GB" baseline="0" dirty="0" smtClean="0"/>
              <a:t>Local actions -  actions which local authorities, CPPs, third sector and voluntary groups can take to reduce or mitigate the  likelihood of poverty</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33</a:t>
            </a:fld>
            <a:endParaRPr lang="en-GB"/>
          </a:p>
        </p:txBody>
      </p:sp>
    </p:spTree>
    <p:extLst>
      <p:ext uri="{BB962C8B-B14F-4D97-AF65-F5344CB8AC3E}">
        <p14:creationId xmlns:p14="http://schemas.microsoft.com/office/powerpoint/2010/main" val="2269405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NHS Health Scotland has developed a </a:t>
            </a:r>
            <a:r>
              <a:rPr lang="en-GB" sz="1200" u="sng" kern="1200" dirty="0" smtClean="0">
                <a:solidFill>
                  <a:schemeClr val="tx1"/>
                </a:solidFill>
                <a:effectLst/>
                <a:latin typeface="+mn-lt"/>
                <a:ea typeface="+mn-ea"/>
                <a:cs typeface="+mn-cs"/>
                <a:hlinkClick r:id="rId3"/>
              </a:rPr>
              <a:t>Theory of Causation</a:t>
            </a:r>
            <a:r>
              <a:rPr lang="en-GB" sz="1200" kern="1200" dirty="0" smtClean="0">
                <a:solidFill>
                  <a:schemeClr val="tx1"/>
                </a:solidFill>
                <a:effectLst/>
                <a:latin typeface="+mn-lt"/>
                <a:ea typeface="+mn-ea"/>
                <a:cs typeface="+mn-cs"/>
              </a:rPr>
              <a:t> model that sets out the type of activity that would undo, prevent and mitigate health inequalities. This could be applied in the context of child poverty and highlight who is best placed to take which action and at what level and what is the balance of effort required. Much of the </a:t>
            </a:r>
            <a:r>
              <a:rPr lang="en-GB" sz="1200" b="1" i="1" kern="1200" dirty="0" smtClean="0">
                <a:solidFill>
                  <a:schemeClr val="tx1"/>
                </a:solidFill>
                <a:effectLst/>
                <a:latin typeface="+mn-lt"/>
                <a:ea typeface="+mn-ea"/>
                <a:cs typeface="+mn-cs"/>
              </a:rPr>
              <a:t>undo</a:t>
            </a:r>
            <a:r>
              <a:rPr lang="en-GB" sz="1200" kern="1200" dirty="0" smtClean="0">
                <a:solidFill>
                  <a:schemeClr val="tx1"/>
                </a:solidFill>
                <a:effectLst/>
                <a:latin typeface="+mn-lt"/>
                <a:ea typeface="+mn-ea"/>
                <a:cs typeface="+mn-cs"/>
              </a:rPr>
              <a:t> action is national at SG and UK level; </a:t>
            </a:r>
            <a:r>
              <a:rPr lang="en-GB" sz="1200" b="1" i="1" kern="1200" dirty="0" smtClean="0">
                <a:solidFill>
                  <a:schemeClr val="tx1"/>
                </a:solidFill>
                <a:effectLst/>
                <a:latin typeface="+mn-lt"/>
                <a:ea typeface="+mn-ea"/>
                <a:cs typeface="+mn-cs"/>
              </a:rPr>
              <a:t>prevention</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across national and local services/sectors and </a:t>
            </a:r>
            <a:r>
              <a:rPr lang="en-GB" sz="1200" b="1" i="1" kern="1200" dirty="0" smtClean="0">
                <a:solidFill>
                  <a:schemeClr val="tx1"/>
                </a:solidFill>
                <a:effectLst/>
                <a:latin typeface="+mn-lt"/>
                <a:ea typeface="+mn-ea"/>
                <a:cs typeface="+mn-cs"/>
              </a:rPr>
              <a:t>mitigation</a:t>
            </a:r>
            <a:r>
              <a:rPr lang="en-GB" sz="1200" kern="1200" dirty="0" smtClean="0">
                <a:solidFill>
                  <a:schemeClr val="tx1"/>
                </a:solidFill>
                <a:effectLst/>
                <a:latin typeface="+mn-lt"/>
                <a:ea typeface="+mn-ea"/>
                <a:cs typeface="+mn-cs"/>
              </a:rPr>
              <a:t> local across service response in the main.  Legislation at a national level might then require statutory requirement at a local level for some aspects. This would be helpful as where there are funding pressures within the public sector system, non-statutory activities are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ea typeface="Cambria" panose="02040503050406030204" pitchFamily="18" charset="0"/>
              </a:rPr>
              <a:t>To eradicate child poverty, this would mean moving beyond mitigating child poverty at the margins to preventing and undoing child poverty more directly. To do so may require more radical actions at a national level</a:t>
            </a:r>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34</a:t>
            </a:fld>
            <a:endParaRPr lang="en-GB"/>
          </a:p>
        </p:txBody>
      </p:sp>
    </p:spTree>
    <p:extLst>
      <p:ext uri="{BB962C8B-B14F-4D97-AF65-F5344CB8AC3E}">
        <p14:creationId xmlns:p14="http://schemas.microsoft.com/office/powerpoint/2010/main" val="741112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Lots of actions at local level to support families to access benefits/entitlements</a:t>
            </a:r>
          </a:p>
          <a:p>
            <a:pPr marL="0" indent="0">
              <a:buNone/>
            </a:pPr>
            <a:endParaRPr lang="en-US" dirty="0" smtClean="0"/>
          </a:p>
          <a:p>
            <a:r>
              <a:rPr lang="en-GB" b="1" dirty="0" smtClean="0">
                <a:latin typeface="Calibri" panose="020F0502020204030204" pitchFamily="34" charset="0"/>
              </a:rPr>
              <a:t>Income maximisation</a:t>
            </a:r>
          </a:p>
          <a:p>
            <a:pPr marL="171450" indent="-171450">
              <a:buFont typeface="Arial" panose="020B0604020202020204" pitchFamily="34" charset="0"/>
              <a:buChar char="•"/>
            </a:pPr>
            <a:r>
              <a:rPr lang="en-GB" dirty="0" smtClean="0">
                <a:latin typeface="Calibri" panose="020F0502020204030204" pitchFamily="34" charset="0"/>
              </a:rPr>
              <a:t>provide local accessible money advice services </a:t>
            </a:r>
          </a:p>
          <a:p>
            <a:pPr marL="171450" indent="-171450">
              <a:buFont typeface="Arial" panose="020B0604020202020204" pitchFamily="34" charset="0"/>
              <a:buChar char="•"/>
            </a:pPr>
            <a:r>
              <a:rPr lang="en-GB" dirty="0" smtClean="0">
                <a:latin typeface="Calibri" panose="020F0502020204030204" pitchFamily="34" charset="0"/>
              </a:rPr>
              <a:t>increase uptake of benefit entitlements</a:t>
            </a:r>
          </a:p>
          <a:p>
            <a:pPr marL="171450" indent="-171450">
              <a:buFont typeface="Arial" panose="020B0604020202020204" pitchFamily="34" charset="0"/>
              <a:buChar char="•"/>
            </a:pPr>
            <a:r>
              <a:rPr lang="en-GB" dirty="0" smtClean="0">
                <a:latin typeface="Calibri" panose="020F0502020204030204" pitchFamily="34" charset="0"/>
              </a:rPr>
              <a:t>advice on fuel, housing, debt management prevent or mitigate the effects of benefit sanctions </a:t>
            </a:r>
          </a:p>
          <a:p>
            <a:pPr marL="171450" indent="-171450">
              <a:buFont typeface="Arial" panose="020B0604020202020204" pitchFamily="34" charset="0"/>
              <a:buChar char="•"/>
            </a:pPr>
            <a:r>
              <a:rPr lang="en-GB" dirty="0" smtClean="0">
                <a:latin typeface="Calibri" panose="020F0502020204030204" pitchFamily="34" charset="0"/>
              </a:rPr>
              <a:t>support for parents entering or returning to employment</a:t>
            </a:r>
          </a:p>
          <a:p>
            <a:pPr marL="171450" indent="-171450">
              <a:buFont typeface="Arial" panose="020B0604020202020204" pitchFamily="34" charset="0"/>
              <a:buChar char="•"/>
            </a:pPr>
            <a:r>
              <a:rPr lang="en-GB" dirty="0" smtClean="0">
                <a:latin typeface="Calibri" panose="020F0502020204030204" pitchFamily="34" charset="0"/>
              </a:rPr>
              <a:t>reduce the poverty premium.</a:t>
            </a:r>
          </a:p>
          <a:p>
            <a:endParaRPr lang="en-GB" dirty="0" smtClean="0">
              <a:latin typeface="Calibri" panose="020F0502020204030204" pitchFamily="34" charset="0"/>
            </a:endParaRPr>
          </a:p>
          <a:p>
            <a:r>
              <a:rPr lang="en-GB" b="1" dirty="0" smtClean="0">
                <a:latin typeface="Calibri" panose="020F0502020204030204" pitchFamily="34" charset="0"/>
              </a:rPr>
              <a:t>Education and schools</a:t>
            </a:r>
          </a:p>
          <a:p>
            <a:pPr marL="171450" indent="-171450">
              <a:buFont typeface="Arial" panose="020B0604020202020204" pitchFamily="34" charset="0"/>
              <a:buChar char="•"/>
            </a:pPr>
            <a:r>
              <a:rPr lang="en-US" dirty="0" smtClean="0"/>
              <a:t>free school meals</a:t>
            </a:r>
          </a:p>
          <a:p>
            <a:pPr marL="171450" indent="-171450">
              <a:buFont typeface="Arial" panose="020B0604020202020204" pitchFamily="34" charset="0"/>
              <a:buChar char="•"/>
            </a:pPr>
            <a:r>
              <a:rPr lang="en-US" dirty="0" smtClean="0"/>
              <a:t>uniform grants</a:t>
            </a:r>
          </a:p>
          <a:p>
            <a:pPr marL="171450" indent="-171450">
              <a:buFont typeface="Arial" panose="020B0604020202020204" pitchFamily="34" charset="0"/>
              <a:buChar char="•"/>
            </a:pPr>
            <a:r>
              <a:rPr lang="en-US" dirty="0" smtClean="0"/>
              <a:t>reduce stigma to access these services</a:t>
            </a:r>
          </a:p>
          <a:p>
            <a:pPr marL="171450" indent="-171450">
              <a:buFont typeface="Arial" panose="020B0604020202020204" pitchFamily="34" charset="0"/>
              <a:buChar char="•"/>
            </a:pPr>
            <a:r>
              <a:rPr lang="en-US" dirty="0" smtClean="0"/>
              <a:t>look at reducing other school costs such as day trips</a:t>
            </a:r>
          </a:p>
          <a:p>
            <a:pPr marL="171450" indent="-171450">
              <a:buFont typeface="Arial" panose="020B0604020202020204" pitchFamily="34" charset="0"/>
              <a:buChar char="•"/>
            </a:pPr>
            <a:r>
              <a:rPr lang="en-US" dirty="0" smtClean="0"/>
              <a:t>summer school camps (meals/inclusion)</a:t>
            </a:r>
          </a:p>
          <a:p>
            <a:endParaRPr lang="en-US" dirty="0" smtClean="0"/>
          </a:p>
          <a:p>
            <a:r>
              <a:rPr lang="en-US" b="1" dirty="0" smtClean="0"/>
              <a:t>Childcare</a:t>
            </a:r>
          </a:p>
          <a:p>
            <a:pPr marL="171450" indent="-171450">
              <a:buFont typeface="Arial" panose="020B0604020202020204" pitchFamily="34" charset="0"/>
              <a:buChar char="•"/>
            </a:pPr>
            <a:r>
              <a:rPr lang="en-US" dirty="0" smtClean="0"/>
              <a:t>access to high quality affordable, flexible childcare provision</a:t>
            </a:r>
          </a:p>
          <a:p>
            <a:pPr marL="171450" indent="-171450">
              <a:buFont typeface="Arial" panose="020B0604020202020204" pitchFamily="34" charset="0"/>
              <a:buChar char="•"/>
            </a:pPr>
            <a:r>
              <a:rPr lang="en-US" dirty="0" smtClean="0"/>
              <a:t>access funding or free entitlement for 3 and 4 year olds (as well as some 2 year olds)</a:t>
            </a:r>
          </a:p>
          <a:p>
            <a:endParaRPr lang="en-US" dirty="0" smtClean="0"/>
          </a:p>
          <a:p>
            <a:pPr marL="0" indent="0">
              <a:buNone/>
            </a:pPr>
            <a:r>
              <a:rPr lang="en-GB" b="1" dirty="0" smtClean="0">
                <a:latin typeface="Calibri" panose="020F0502020204030204" pitchFamily="34" charset="0"/>
              </a:rPr>
              <a:t>Take account of the needs of lone parents</a:t>
            </a:r>
          </a:p>
          <a:p>
            <a:pPr marL="171450" indent="-171450">
              <a:buFont typeface="Arial" panose="020B0604020202020204" pitchFamily="34" charset="0"/>
              <a:buChar char="•"/>
            </a:pPr>
            <a:r>
              <a:rPr lang="en-GB" dirty="0" smtClean="0">
                <a:latin typeface="Calibri" panose="020F0502020204030204" pitchFamily="34" charset="0"/>
              </a:rPr>
              <a:t>council support services</a:t>
            </a:r>
          </a:p>
          <a:p>
            <a:pPr marL="171450" indent="-171450">
              <a:buFont typeface="Arial" panose="020B0604020202020204" pitchFamily="34" charset="0"/>
              <a:buChar char="•"/>
            </a:pPr>
            <a:r>
              <a:rPr lang="en-GB" dirty="0" smtClean="0">
                <a:latin typeface="Calibri" panose="020F0502020204030204" pitchFamily="34" charset="0"/>
              </a:rPr>
              <a:t>work support </a:t>
            </a:r>
          </a:p>
          <a:p>
            <a:pPr marL="171450" indent="-171450">
              <a:buFont typeface="Arial" panose="020B0604020202020204" pitchFamily="34" charset="0"/>
              <a:buChar char="•"/>
            </a:pPr>
            <a:r>
              <a:rPr lang="en-GB" dirty="0" smtClean="0">
                <a:latin typeface="Calibri" panose="020F0502020204030204" pitchFamily="34" charset="0"/>
              </a:rPr>
              <a:t>childcare </a:t>
            </a:r>
          </a:p>
          <a:p>
            <a:pPr marL="171450" indent="-171450">
              <a:buFont typeface="Arial" panose="020B0604020202020204" pitchFamily="34" charset="0"/>
              <a:buChar char="•"/>
            </a:pPr>
            <a:r>
              <a:rPr lang="en-GB" dirty="0" smtClean="0">
                <a:latin typeface="Calibri" panose="020F0502020204030204" pitchFamily="34" charset="0"/>
              </a:rPr>
              <a:t>education</a:t>
            </a:r>
            <a:endParaRPr lang="en-US" dirty="0" smtClean="0"/>
          </a:p>
          <a:p>
            <a:endParaRPr lang="en-US" dirty="0" smtClean="0"/>
          </a:p>
          <a:p>
            <a:r>
              <a:rPr lang="en-US" dirty="0" smtClean="0"/>
              <a:t>Other key areas for intervention</a:t>
            </a:r>
            <a:r>
              <a:rPr lang="en-US" baseline="0" dirty="0" smtClean="0"/>
              <a:t> include direct actions to improve health, housing (quality and costs), transport - especially in rural areas and after school time ends for people travelling some distance so miss out on after school activities.</a:t>
            </a: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35</a:t>
            </a:fld>
            <a:endParaRPr lang="en-GB"/>
          </a:p>
        </p:txBody>
      </p:sp>
    </p:spTree>
    <p:extLst>
      <p:ext uri="{BB962C8B-B14F-4D97-AF65-F5344CB8AC3E}">
        <p14:creationId xmlns:p14="http://schemas.microsoft.com/office/powerpoint/2010/main" val="4125286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Lots</a:t>
            </a:r>
            <a:r>
              <a:rPr lang="en-GB" sz="1200" b="1" kern="1200" baseline="0" dirty="0" smtClean="0">
                <a:solidFill>
                  <a:schemeClr val="tx1"/>
                </a:solidFill>
                <a:effectLst/>
                <a:latin typeface="+mn-lt"/>
                <a:ea typeface="+mn-ea"/>
                <a:cs typeface="+mn-cs"/>
              </a:rPr>
              <a:t> of potential areas for action: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the </a:t>
            </a:r>
            <a:r>
              <a:rPr lang="en-GB" sz="1200" b="1" kern="1200" dirty="0" smtClean="0">
                <a:solidFill>
                  <a:schemeClr val="tx1"/>
                </a:solidFill>
                <a:effectLst/>
                <a:latin typeface="+mn-lt"/>
                <a:ea typeface="+mn-ea"/>
                <a:cs typeface="+mn-cs"/>
              </a:rPr>
              <a:t>key actions </a:t>
            </a:r>
            <a:r>
              <a:rPr lang="en-GB" sz="1200" kern="1200" dirty="0" smtClean="0">
                <a:solidFill>
                  <a:schemeClr val="tx1"/>
                </a:solidFill>
                <a:effectLst/>
                <a:latin typeface="+mn-lt"/>
                <a:ea typeface="+mn-ea"/>
                <a:cs typeface="+mn-cs"/>
              </a:rPr>
              <a:t>recommended in the Marmot review include: </a:t>
            </a:r>
          </a:p>
          <a:p>
            <a:r>
              <a:rPr lang="en-GB" sz="1200" kern="1200" dirty="0" smtClean="0">
                <a:solidFill>
                  <a:schemeClr val="tx1"/>
                </a:solidFill>
                <a:effectLst/>
                <a:latin typeface="+mn-lt"/>
                <a:ea typeface="+mn-ea"/>
                <a:cs typeface="+mn-cs"/>
              </a:rPr>
              <a:t>▸ protecting investment in early years services; </a:t>
            </a:r>
          </a:p>
          <a:p>
            <a:r>
              <a:rPr lang="en-GB" sz="1200" kern="1200" dirty="0" smtClean="0">
                <a:solidFill>
                  <a:schemeClr val="tx1"/>
                </a:solidFill>
                <a:effectLst/>
                <a:latin typeface="+mn-lt"/>
                <a:ea typeface="+mn-ea"/>
                <a:cs typeface="+mn-cs"/>
              </a:rPr>
              <a:t>▸ shifting expenditure towards the early years wherever possible; </a:t>
            </a:r>
          </a:p>
          <a:p>
            <a:r>
              <a:rPr lang="en-GB" sz="1200" kern="1200" dirty="0" smtClean="0">
                <a:solidFill>
                  <a:schemeClr val="tx1"/>
                </a:solidFill>
                <a:effectLst/>
                <a:latin typeface="+mn-lt"/>
                <a:ea typeface="+mn-ea"/>
                <a:cs typeface="+mn-cs"/>
              </a:rPr>
              <a:t>▸ providing high-quality and consistent support and services for parents during pregnancy;</a:t>
            </a:r>
          </a:p>
          <a:p>
            <a:r>
              <a:rPr lang="en-GB" sz="1200" kern="1200" dirty="0" smtClean="0">
                <a:solidFill>
                  <a:schemeClr val="tx1"/>
                </a:solidFill>
                <a:effectLst/>
                <a:latin typeface="+mn-lt"/>
                <a:ea typeface="+mn-ea"/>
                <a:cs typeface="+mn-cs"/>
              </a:rPr>
              <a:t>▸ provision of high-quality universal services in childhood; </a:t>
            </a:r>
          </a:p>
          <a:p>
            <a:r>
              <a:rPr lang="en-GB" sz="1200" kern="1200" dirty="0" smtClean="0">
                <a:solidFill>
                  <a:schemeClr val="tx1"/>
                </a:solidFill>
                <a:effectLst/>
                <a:latin typeface="+mn-lt"/>
                <a:ea typeface="+mn-ea"/>
                <a:cs typeface="+mn-cs"/>
              </a:rPr>
              <a:t>▸ routine support to families through parenting programmes, children’s centres and key workers, </a:t>
            </a:r>
          </a:p>
          <a:p>
            <a:r>
              <a:rPr lang="en-GB" sz="1200" kern="1200" dirty="0" smtClean="0">
                <a:solidFill>
                  <a:schemeClr val="tx1"/>
                </a:solidFill>
                <a:effectLst/>
                <a:latin typeface="+mn-lt"/>
                <a:ea typeface="+mn-ea"/>
                <a:cs typeface="+mn-cs"/>
              </a:rPr>
              <a:t>▸ providing support so that all children can access a healthy diet in the early years; </a:t>
            </a:r>
          </a:p>
          <a:p>
            <a:r>
              <a:rPr lang="en-GB" sz="1200" kern="1200" dirty="0" smtClean="0">
                <a:solidFill>
                  <a:schemeClr val="tx1"/>
                </a:solidFill>
                <a:effectLst/>
                <a:latin typeface="+mn-lt"/>
                <a:ea typeface="+mn-ea"/>
                <a:cs typeface="+mn-cs"/>
              </a:rPr>
              <a:t>▸ providing high-quality home visiting services; </a:t>
            </a:r>
          </a:p>
          <a:p>
            <a:r>
              <a:rPr lang="en-GB" sz="1200" kern="1200" dirty="0" smtClean="0">
                <a:solidFill>
                  <a:schemeClr val="tx1"/>
                </a:solidFill>
                <a:effectLst/>
                <a:latin typeface="+mn-lt"/>
                <a:ea typeface="+mn-ea"/>
                <a:cs typeface="+mn-cs"/>
              </a:rPr>
              <a:t>▸ focusing on narrowing the educational attainment gap at all stages.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Among the factors in the child poverty pyramid (DWP) which CPPs can influence directly or indirectly are: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accessible or subsidised sporting or cultural activities; free school meals; local environmental improvements which directly impact on children (such as the provision of accessible, quality public space); improved local transport; reducing fuel poverty; promoting financial inclusion; increasing the availability of childcare that at the same time enriches children’s lives (rather than that which is only concerned to facilitate parents’ participation in the labour market); providing social services support for at risk children, and improving access to advice on financial issues and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all of these areas CPPs and other local agents acting independently can increase households’ disposable income (by reducing necessary spend) and reduce child deprivation in important respects, and could be considered as part of a child poverty strategy</a:t>
            </a:r>
          </a:p>
          <a:p>
            <a:endParaRPr lang="en-GB" dirty="0"/>
          </a:p>
        </p:txBody>
      </p:sp>
      <p:sp>
        <p:nvSpPr>
          <p:cNvPr id="4" name="Slide Number Placeholder 3"/>
          <p:cNvSpPr>
            <a:spLocks noGrp="1"/>
          </p:cNvSpPr>
          <p:nvPr>
            <p:ph type="sldNum" sz="quarter" idx="10"/>
          </p:nvPr>
        </p:nvSpPr>
        <p:spPr/>
        <p:txBody>
          <a:bodyPr/>
          <a:lstStyle/>
          <a:p>
            <a:fld id="{CDD02E2E-928E-43C9-8F5A-0C5D8B8A809D}" type="slidenum">
              <a:rPr lang="en-GB" smtClean="0"/>
              <a:t>36</a:t>
            </a:fld>
            <a:endParaRPr lang="en-GB"/>
          </a:p>
        </p:txBody>
      </p:sp>
    </p:spTree>
    <p:extLst>
      <p:ext uri="{BB962C8B-B14F-4D97-AF65-F5344CB8AC3E}">
        <p14:creationId xmlns:p14="http://schemas.microsoft.com/office/powerpoint/2010/main" val="2560113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NHSHS role</a:t>
            </a:r>
            <a:r>
              <a:rPr lang="en-GB" baseline="0" dirty="0" smtClean="0"/>
              <a:t> of NHS in tackling health inequalities 2017</a:t>
            </a:r>
          </a:p>
          <a:p>
            <a:endParaRPr lang="en-GB" baseline="0" dirty="0" smtClean="0"/>
          </a:p>
          <a:p>
            <a:r>
              <a:rPr lang="en-GB" b="1" baseline="0" dirty="0" smtClean="0"/>
              <a:t>Services</a:t>
            </a:r>
            <a:r>
              <a:rPr lang="en-GB" baseline="0" dirty="0" smtClean="0"/>
              <a:t> - NHS usually in contact (first contact often) with children who have a disability, or adult with long term condition or illness as well as vulnerable adults and children</a:t>
            </a:r>
          </a:p>
          <a:p>
            <a:endParaRPr lang="en-GB" baseline="0" dirty="0" smtClean="0"/>
          </a:p>
          <a:p>
            <a:r>
              <a:rPr lang="en-GB" b="1" baseline="0" dirty="0" smtClean="0"/>
              <a:t>Workforce</a:t>
            </a:r>
            <a:r>
              <a:rPr lang="en-GB" baseline="0" dirty="0" smtClean="0"/>
              <a:t> – tackling child poverty everyone's responsibility – making staff aware of causes and consequences of poverty and how to identify and help reduce it</a:t>
            </a:r>
          </a:p>
          <a:p>
            <a:endParaRPr lang="en-GB" baseline="0" dirty="0" smtClean="0"/>
          </a:p>
          <a:p>
            <a:r>
              <a:rPr lang="en-GB" b="1" baseline="0" dirty="0" smtClean="0"/>
              <a:t>Partnership</a:t>
            </a:r>
            <a:r>
              <a:rPr lang="en-GB" baseline="0" dirty="0" smtClean="0"/>
              <a:t> - Proven examples of financial inclusion – mitigation through the Healthier Wealthier Children intervention with partner organisations</a:t>
            </a:r>
          </a:p>
          <a:p>
            <a:endParaRPr lang="en-GB" baseline="0" dirty="0" smtClean="0"/>
          </a:p>
          <a:p>
            <a:r>
              <a:rPr lang="en-GB" baseline="0" dirty="0" smtClean="0"/>
              <a:t>Ensuring staff are payed a fair wage, contracts, employment opportunities and support where needed</a:t>
            </a:r>
            <a:endParaRPr lang="en-GB"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37</a:t>
            </a:fld>
            <a:endParaRPr lang="en-GB"/>
          </a:p>
        </p:txBody>
      </p:sp>
    </p:spTree>
    <p:extLst>
      <p:ext uri="{BB962C8B-B14F-4D97-AF65-F5344CB8AC3E}">
        <p14:creationId xmlns:p14="http://schemas.microsoft.com/office/powerpoint/2010/main" val="3356822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Healthier, Wealthier Children (HWC) </a:t>
            </a:r>
            <a:r>
              <a:rPr lang="en-GB" dirty="0" smtClean="0"/>
              <a:t>project developed referral pathways between early years health service and money advice services for pregnant women and families with young children who were experiencing or at risk of child poverty</a:t>
            </a:r>
          </a:p>
          <a:p>
            <a:endParaRPr lang="en-GB" dirty="0" smtClean="0"/>
          </a:p>
          <a:p>
            <a:r>
              <a:rPr lang="en-GB" b="1" dirty="0" smtClean="0"/>
              <a:t>The Cost of the School Day study </a:t>
            </a:r>
            <a:r>
              <a:rPr lang="en-GB" dirty="0" smtClean="0"/>
              <a:t>was carried out in Glasgow and involved an in-depth evaluation of the cost barriers and burdens that school can place on families and how these can exclude young people from participating in the school experience</a:t>
            </a:r>
          </a:p>
          <a:p>
            <a:endParaRPr lang="en-GB" dirty="0" smtClean="0"/>
          </a:p>
          <a:p>
            <a:r>
              <a:rPr lang="en-GB" b="1" dirty="0" smtClean="0"/>
              <a:t>Free School Meals policy </a:t>
            </a:r>
            <a:r>
              <a:rPr lang="en-GB" dirty="0" smtClean="0"/>
              <a:t>is the introduction of universal free school meals (UFSM) across Scotland for all children in the first three years of primary school. The new policy aims to support child development, tackle poverty and improve educational attainment</a:t>
            </a:r>
          </a:p>
          <a:p>
            <a:endParaRPr lang="en-GB" dirty="0" smtClean="0"/>
          </a:p>
          <a:p>
            <a:r>
              <a:rPr lang="en-GB" b="1" dirty="0" smtClean="0"/>
              <a:t>Summer camps </a:t>
            </a:r>
            <a:r>
              <a:rPr lang="en-GB" dirty="0" smtClean="0"/>
              <a:t>– provides activities and healthy meals during holiday time for vulnerable children</a:t>
            </a:r>
            <a:endParaRPr lang="en-US"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38</a:t>
            </a:fld>
            <a:endParaRPr lang="en-GB"/>
          </a:p>
        </p:txBody>
      </p:sp>
    </p:spTree>
    <p:extLst>
      <p:ext uri="{BB962C8B-B14F-4D97-AF65-F5344CB8AC3E}">
        <p14:creationId xmlns:p14="http://schemas.microsoft.com/office/powerpoint/2010/main" val="821178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Caution is required before making recommendations about local child poverty policy. In particular, not all of what has been claimed as ‘best practice’ and evidence of ‘success’ presented in the literature in this field has been independently verified.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some cases, such evidence would be best described as ‘what has been tried’ rather than ‘what has been proven to work’ (Sinclair, S. &amp; </a:t>
            </a:r>
            <a:r>
              <a:rPr lang="en-GB" sz="1200" kern="1200" dirty="0" err="1" smtClean="0">
                <a:solidFill>
                  <a:schemeClr val="tx1"/>
                </a:solidFill>
                <a:effectLst/>
                <a:latin typeface="+mn-lt"/>
                <a:ea typeface="+mn-ea"/>
                <a:cs typeface="+mn-cs"/>
              </a:rPr>
              <a:t>McKendrick</a:t>
            </a:r>
            <a:r>
              <a:rPr lang="en-GB" sz="1200" kern="1200" dirty="0" smtClean="0">
                <a:solidFill>
                  <a:schemeClr val="tx1"/>
                </a:solidFill>
                <a:effectLst/>
                <a:latin typeface="+mn-lt"/>
                <a:ea typeface="+mn-ea"/>
                <a:cs typeface="+mn-cs"/>
              </a:rPr>
              <a:t>, J.H., 2014. Tackling child poverty locally: principles, priorities and practicalities in challenging times. Scottish Affairs, 23(4), pp.454–485. Available from: </a:t>
            </a:r>
            <a:r>
              <a:rPr lang="en-GB" sz="1200" u="sng" kern="1200" dirty="0" smtClean="0">
                <a:solidFill>
                  <a:schemeClr val="tx1"/>
                </a:solidFill>
                <a:effectLst/>
                <a:latin typeface="+mn-lt"/>
                <a:ea typeface="+mn-ea"/>
                <a:cs typeface="+mn-cs"/>
                <a:hlinkClick r:id="rId3"/>
              </a:rPr>
              <a:t>http://www.euppublishing.com/doi/abs/10.3366/scot.2014.0044</a:t>
            </a:r>
            <a:r>
              <a:rPr lang="en-GB" sz="1200" u="sng"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clear that no single factor nor measure which is introduced will eradicate child poverty or ameliorate its effects - improving one outcome in isolation from others is unlikely to be successful’ . Interventions which are narrowly targeted on particular aspects of child poverty are unsuccessful if they fail to take into account factors such as wider family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European Union has recommended that the most effective response to child poverty is a multidimensional approach based on three pillars: access to adequate resources; access to quality services and opportunities, and ensuring that children’s views and experiences are taken into account in developing policies that affect them (EU Presidency, 2010)</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And although LA and CPPs deliver a lot of good work in targeting child poverty, its not clear</a:t>
            </a:r>
            <a:r>
              <a:rPr lang="en-GB" baseline="0" dirty="0" smtClean="0"/>
              <a:t> if this has more impact than interventions delivered at a national level.</a:t>
            </a:r>
            <a:endParaRPr lang="en-GB"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39</a:t>
            </a:fld>
            <a:endParaRPr lang="en-GB"/>
          </a:p>
        </p:txBody>
      </p:sp>
    </p:spTree>
    <p:extLst>
      <p:ext uri="{BB962C8B-B14F-4D97-AF65-F5344CB8AC3E}">
        <p14:creationId xmlns:p14="http://schemas.microsoft.com/office/powerpoint/2010/main" val="276026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4</a:t>
            </a:fld>
            <a:endParaRPr lang="en-GB"/>
          </a:p>
        </p:txBody>
      </p:sp>
    </p:spTree>
    <p:extLst>
      <p:ext uri="{BB962C8B-B14F-4D97-AF65-F5344CB8AC3E}">
        <p14:creationId xmlns:p14="http://schemas.microsoft.com/office/powerpoint/2010/main" val="3654663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40</a:t>
            </a:fld>
            <a:endParaRPr lang="en-GB"/>
          </a:p>
        </p:txBody>
      </p:sp>
    </p:spTree>
    <p:extLst>
      <p:ext uri="{BB962C8B-B14F-4D97-AF65-F5344CB8AC3E}">
        <p14:creationId xmlns:p14="http://schemas.microsoft.com/office/powerpoint/2010/main" val="58018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is a call to action – any effort to reduce child poverty needs partnership working, sharing of best practice and </a:t>
            </a:r>
            <a:r>
              <a:rPr lang="en-GB" baseline="0" dirty="0" smtClean="0"/>
              <a:t>identifying what works through robust evaluation.</a:t>
            </a:r>
            <a:endParaRPr lang="en-GB" dirty="0" smtClean="0"/>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41</a:t>
            </a:fld>
            <a:endParaRPr lang="en-GB"/>
          </a:p>
        </p:txBody>
      </p:sp>
    </p:spTree>
    <p:extLst>
      <p:ext uri="{BB962C8B-B14F-4D97-AF65-F5344CB8AC3E}">
        <p14:creationId xmlns:p14="http://schemas.microsoft.com/office/powerpoint/2010/main" val="2973390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42</a:t>
            </a:fld>
            <a:endParaRPr lang="en-GB"/>
          </a:p>
        </p:txBody>
      </p:sp>
    </p:spTree>
    <p:extLst>
      <p:ext uri="{BB962C8B-B14F-4D97-AF65-F5344CB8AC3E}">
        <p14:creationId xmlns:p14="http://schemas.microsoft.com/office/powerpoint/2010/main" val="4027853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43</a:t>
            </a:fld>
            <a:endParaRPr lang="en-GB"/>
          </a:p>
        </p:txBody>
      </p:sp>
    </p:spTree>
    <p:extLst>
      <p:ext uri="{BB962C8B-B14F-4D97-AF65-F5344CB8AC3E}">
        <p14:creationId xmlns:p14="http://schemas.microsoft.com/office/powerpoint/2010/main" val="2643359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Definitions</a:t>
            </a:r>
          </a:p>
          <a:p>
            <a:endParaRPr lang="en-GB" dirty="0" smtClean="0"/>
          </a:p>
          <a:p>
            <a:pPr marL="171450" indent="-171450">
              <a:buFont typeface="Arial" panose="020B0604020202020204" pitchFamily="34" charset="0"/>
              <a:buChar char="•"/>
            </a:pPr>
            <a:r>
              <a:rPr lang="en-GB" sz="1200" b="0" i="0" u="sng" strike="noStrike" kern="1200" baseline="0" dirty="0" smtClean="0">
                <a:solidFill>
                  <a:schemeClr val="tx1"/>
                </a:solidFill>
                <a:latin typeface="+mn-lt"/>
                <a:ea typeface="+mn-ea"/>
                <a:cs typeface="+mn-cs"/>
              </a:rPr>
              <a:t>Relative</a:t>
            </a:r>
            <a:r>
              <a:rPr lang="en-GB" sz="1200" b="0" i="0" u="none" strike="noStrike" kern="1200" baseline="0" dirty="0" smtClean="0">
                <a:solidFill>
                  <a:schemeClr val="tx1"/>
                </a:solidFill>
                <a:latin typeface="+mn-lt"/>
                <a:ea typeface="+mn-ea"/>
                <a:cs typeface="+mn-cs"/>
              </a:rPr>
              <a:t>: Household income less than 60 per cent of the median </a:t>
            </a:r>
            <a:r>
              <a:rPr lang="en-GB" sz="1200" b="0" i="0" u="none" strike="noStrike" kern="1200" baseline="0" dirty="0" err="1" smtClean="0">
                <a:solidFill>
                  <a:schemeClr val="tx1"/>
                </a:solidFill>
                <a:latin typeface="+mn-lt"/>
                <a:ea typeface="+mn-ea"/>
                <a:cs typeface="+mn-cs"/>
              </a:rPr>
              <a:t>equivalised</a:t>
            </a:r>
            <a:r>
              <a:rPr lang="en-GB" sz="1200" b="0" i="0" u="none" strike="noStrike" kern="1200" baseline="0" dirty="0" smtClean="0">
                <a:solidFill>
                  <a:schemeClr val="tx1"/>
                </a:solidFill>
                <a:latin typeface="+mn-lt"/>
                <a:ea typeface="+mn-ea"/>
                <a:cs typeface="+mn-cs"/>
              </a:rPr>
              <a:t> net income for that financial year </a:t>
            </a:r>
          </a:p>
          <a:p>
            <a:pPr marL="171450" indent="-171450">
              <a:buFont typeface="Arial" panose="020B0604020202020204" pitchFamily="34" charset="0"/>
              <a:buChar char="•"/>
            </a:pPr>
            <a:r>
              <a:rPr lang="en-GB" sz="1200" b="0" i="0" u="sng" strike="noStrike" kern="1200" baseline="0" dirty="0" smtClean="0">
                <a:solidFill>
                  <a:schemeClr val="tx1"/>
                </a:solidFill>
                <a:latin typeface="+mn-lt"/>
                <a:ea typeface="+mn-ea"/>
                <a:cs typeface="+mn-cs"/>
              </a:rPr>
              <a:t>Absolute</a:t>
            </a:r>
            <a:r>
              <a:rPr lang="en-GB" sz="1200" b="0" i="0" u="none" strike="noStrike" kern="1200" baseline="0" dirty="0" smtClean="0">
                <a:solidFill>
                  <a:schemeClr val="tx1"/>
                </a:solidFill>
                <a:latin typeface="+mn-lt"/>
                <a:ea typeface="+mn-ea"/>
                <a:cs typeface="+mn-cs"/>
              </a:rPr>
              <a:t>: Household income below 60 per cent of the median </a:t>
            </a:r>
            <a:r>
              <a:rPr lang="en-GB" sz="1200" b="0" i="0" u="none" strike="noStrike" kern="1200" baseline="0" dirty="0" err="1" smtClean="0">
                <a:solidFill>
                  <a:schemeClr val="tx1"/>
                </a:solidFill>
                <a:latin typeface="+mn-lt"/>
                <a:ea typeface="+mn-ea"/>
                <a:cs typeface="+mn-cs"/>
              </a:rPr>
              <a:t>equivalised</a:t>
            </a:r>
            <a:r>
              <a:rPr lang="en-GB" sz="1200" b="0" i="0" u="none" strike="noStrike" kern="1200" baseline="0" dirty="0" smtClean="0">
                <a:solidFill>
                  <a:schemeClr val="tx1"/>
                </a:solidFill>
                <a:latin typeface="+mn-lt"/>
                <a:ea typeface="+mn-ea"/>
                <a:cs typeface="+mn-cs"/>
              </a:rPr>
              <a:t> net income in 2010-11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sng" strike="noStrike" kern="1200" baseline="0" dirty="0" smtClean="0">
                <a:solidFill>
                  <a:schemeClr val="tx1"/>
                </a:solidFill>
                <a:latin typeface="+mn-lt"/>
                <a:ea typeface="+mn-ea"/>
                <a:cs typeface="+mn-cs"/>
              </a:rPr>
              <a:t>Combined low income and material deprivation</a:t>
            </a:r>
            <a:r>
              <a:rPr lang="en-GB" sz="1200" b="0" i="0" u="none" strike="noStrike" kern="1200" baseline="0" dirty="0" smtClean="0">
                <a:solidFill>
                  <a:schemeClr val="tx1"/>
                </a:solidFill>
                <a:latin typeface="+mn-lt"/>
                <a:ea typeface="+mn-ea"/>
                <a:cs typeface="+mn-cs"/>
              </a:rPr>
              <a:t>: Household income less than 70 per cent of the median </a:t>
            </a:r>
            <a:r>
              <a:rPr lang="en-GB" sz="1200" b="0" i="0" u="none" strike="noStrike" kern="1200" baseline="0" dirty="0" err="1" smtClean="0">
                <a:solidFill>
                  <a:schemeClr val="tx1"/>
                </a:solidFill>
                <a:latin typeface="+mn-lt"/>
                <a:ea typeface="+mn-ea"/>
                <a:cs typeface="+mn-cs"/>
              </a:rPr>
              <a:t>equivalised</a:t>
            </a:r>
            <a:r>
              <a:rPr lang="en-GB" sz="1200" b="0" i="0" u="none" strike="noStrike" kern="1200" baseline="0" dirty="0" smtClean="0">
                <a:solidFill>
                  <a:schemeClr val="tx1"/>
                </a:solidFill>
                <a:latin typeface="+mn-lt"/>
                <a:ea typeface="+mn-ea"/>
                <a:cs typeface="+mn-cs"/>
              </a:rPr>
              <a:t> net income for that financial year AND household has experienced material deprivation in that year (from a list, discussed in more detail in the SPICE briefing – only if parent reports they lack because they can’t afford, not because they don’t want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sng" strike="noStrike" kern="1200" baseline="0" dirty="0" smtClean="0">
                <a:solidFill>
                  <a:schemeClr val="tx1"/>
                </a:solidFill>
                <a:latin typeface="+mn-lt"/>
                <a:ea typeface="+mn-ea"/>
                <a:cs typeface="+mn-cs"/>
              </a:rPr>
              <a:t>Persistent poverty</a:t>
            </a:r>
            <a:r>
              <a:rPr lang="en-GB" sz="1200" b="0" i="0" u="none" strike="noStrike" kern="1200" baseline="0" dirty="0" smtClean="0">
                <a:solidFill>
                  <a:schemeClr val="tx1"/>
                </a:solidFill>
                <a:latin typeface="+mn-lt"/>
                <a:ea typeface="+mn-ea"/>
                <a:cs typeface="+mn-cs"/>
              </a:rPr>
              <a:t>: living in relative poverty at least three of the past four years </a:t>
            </a: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0" i="0" u="none" strike="noStrike" kern="1200" baseline="0" dirty="0" smtClean="0">
                <a:solidFill>
                  <a:schemeClr val="tx1"/>
                </a:solidFill>
                <a:latin typeface="+mn-lt"/>
                <a:ea typeface="+mn-ea"/>
                <a:cs typeface="+mn-cs"/>
              </a:rPr>
              <a:t>Source: Macpherson and Shaw (2017), </a:t>
            </a:r>
            <a:r>
              <a:rPr lang="en-GB" sz="1200" b="0" i="0" u="none" strike="noStrike" kern="1200" baseline="0" dirty="0" err="1" smtClean="0">
                <a:solidFill>
                  <a:schemeClr val="tx1"/>
                </a:solidFill>
                <a:latin typeface="+mn-lt"/>
                <a:ea typeface="+mn-ea"/>
                <a:cs typeface="+mn-cs"/>
              </a:rPr>
              <a:t>SPICe</a:t>
            </a:r>
            <a:r>
              <a:rPr lang="en-GB" sz="1200" b="0" i="0" u="none" strike="noStrike" kern="1200" baseline="0" dirty="0" smtClean="0">
                <a:solidFill>
                  <a:schemeClr val="tx1"/>
                </a:solidFill>
                <a:latin typeface="+mn-lt"/>
                <a:ea typeface="+mn-ea"/>
                <a:cs typeface="+mn-cs"/>
              </a:rPr>
              <a:t> Briefing: Child Poverty (Scotland) Bill SB17-10.</a:t>
            </a:r>
          </a:p>
          <a:p>
            <a:pPr marL="0" indent="0">
              <a:buFont typeface="Arial" panose="020B0604020202020204" pitchFamily="34" charset="0"/>
              <a:buNone/>
            </a:pPr>
            <a:r>
              <a:rPr lang="en-GB" dirty="0" smtClean="0"/>
              <a:t>Available from: http://www.parliament.scot/ResearchBriefingsAndFactsheets/S5/SB_17-10_Child_Poverty_Scotland_Bill.pdf  </a:t>
            </a:r>
            <a:r>
              <a:rPr lang="en-GB" sz="1200" b="0" i="0" u="none" strike="noStrike" kern="1200" baseline="0" dirty="0" smtClean="0">
                <a:solidFill>
                  <a:schemeClr val="tx1"/>
                </a:solidFill>
                <a:latin typeface="+mn-lt"/>
                <a:ea typeface="+mn-ea"/>
                <a:cs typeface="+mn-cs"/>
              </a:rPr>
              <a:t>(which also gives a rationale for these targets)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44</a:t>
            </a:fld>
            <a:endParaRPr lang="en-GB"/>
          </a:p>
        </p:txBody>
      </p:sp>
    </p:spTree>
    <p:extLst>
      <p:ext uri="{BB962C8B-B14F-4D97-AF65-F5344CB8AC3E}">
        <p14:creationId xmlns:p14="http://schemas.microsoft.com/office/powerpoint/2010/main" val="463635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main amendments passed at stage 2 include:</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Interim targets</a:t>
            </a:r>
            <a:r>
              <a:rPr lang="en-GB" sz="1200" kern="1200" dirty="0" smtClean="0">
                <a:solidFill>
                  <a:schemeClr val="tx1"/>
                </a:solidFill>
                <a:effectLst/>
                <a:latin typeface="+mn-lt"/>
                <a:ea typeface="+mn-ea"/>
                <a:cs typeface="+mn-cs"/>
              </a:rPr>
              <a:t> on the face of the Bill, to be met by 2023/24; these are calculated based on the mid-point between 2015/16 levels and the 2030 target.</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Key areas which must be covered in the Child Poverty Delivery Plans which the Scottish Government will now require to produce; </a:t>
            </a:r>
            <a:r>
              <a:rPr lang="en-GB" sz="1200" kern="1200" dirty="0" smtClean="0">
                <a:solidFill>
                  <a:schemeClr val="tx1"/>
                </a:solidFill>
                <a:effectLst/>
                <a:latin typeface="+mn-lt"/>
                <a:ea typeface="+mn-ea"/>
                <a:cs typeface="+mn-cs"/>
              </a:rPr>
              <a:t>these are set out below.</a:t>
            </a:r>
          </a:p>
          <a:p>
            <a:pPr lvl="0"/>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A forward looking aspect to Local Child Poverty Action Reports,</a:t>
            </a:r>
            <a:r>
              <a:rPr lang="en-GB" sz="1200" kern="1200" dirty="0" smtClean="0">
                <a:solidFill>
                  <a:schemeClr val="tx1"/>
                </a:solidFill>
                <a:effectLst/>
                <a:latin typeface="+mn-lt"/>
                <a:ea typeface="+mn-ea"/>
                <a:cs typeface="+mn-cs"/>
              </a:rPr>
              <a:t> with Local Authorities and Health Boards now required to outline action they propose to take in future years.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The establishment of a statutory Poverty &amp; Inequality Commission.</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45</a:t>
            </a:fld>
            <a:endParaRPr lang="en-GB"/>
          </a:p>
        </p:txBody>
      </p:sp>
    </p:spTree>
    <p:extLst>
      <p:ext uri="{BB962C8B-B14F-4D97-AF65-F5344CB8AC3E}">
        <p14:creationId xmlns:p14="http://schemas.microsoft.com/office/powerpoint/2010/main" val="3071217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46</a:t>
            </a:fld>
            <a:endParaRPr lang="en-GB"/>
          </a:p>
        </p:txBody>
      </p:sp>
    </p:spTree>
    <p:extLst>
      <p:ext uri="{BB962C8B-B14F-4D97-AF65-F5344CB8AC3E}">
        <p14:creationId xmlns:p14="http://schemas.microsoft.com/office/powerpoint/2010/main" val="2413964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anose="020B0604020202020204" pitchFamily="34" charset="0"/>
                <a:ea typeface="+mn-ea"/>
                <a:cs typeface="Arial" panose="020B0604020202020204" pitchFamily="34" charset="0"/>
              </a:rPr>
              <a:t>Scottish Government Local Action Plans Reference Group</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kern="1200" dirty="0" smtClean="0">
                <a:solidFill>
                  <a:schemeClr val="tx1"/>
                </a:solidFill>
                <a:effectLst/>
                <a:latin typeface="Arial" panose="020B0604020202020204" pitchFamily="34" charset="0"/>
                <a:ea typeface="+mn-ea"/>
                <a:cs typeface="Arial" panose="020B0604020202020204" pitchFamily="34" charset="0"/>
              </a:rPr>
              <a:t>The group, which comprises representatives from a number of local authorities and NHS boards, third sector colleagues, COSLA and NHS Health Scotland, has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been established to advise on</a:t>
            </a:r>
            <a:r>
              <a:rPr lang="en-GB" sz="1200" kern="1200" dirty="0" smtClean="0">
                <a:solidFill>
                  <a:schemeClr val="tx1"/>
                </a:solidFill>
                <a:effectLst/>
                <a:latin typeface="Arial" panose="020B0604020202020204" pitchFamily="34" charset="0"/>
                <a:ea typeface="+mn-ea"/>
                <a:cs typeface="Arial" panose="020B0604020202020204" pitchFamily="34" charset="0"/>
              </a:rPr>
              <a:t> the areas which should be covered in the guidance for the Child Poverty Bill provision requiring local authorities and NHS boards to report annually on what they have done to contribute to the meeting of the child poverty targets.</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FCD403D-F770-4F20-B2E5-6A4639D3E266}" type="slidenum">
              <a:rPr lang="en-GB" smtClean="0"/>
              <a:t>47</a:t>
            </a:fld>
            <a:endParaRPr lang="en-GB"/>
          </a:p>
        </p:txBody>
      </p:sp>
    </p:spTree>
    <p:extLst>
      <p:ext uri="{BB962C8B-B14F-4D97-AF65-F5344CB8AC3E}">
        <p14:creationId xmlns:p14="http://schemas.microsoft.com/office/powerpoint/2010/main" val="2638043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48</a:t>
            </a:fld>
            <a:endParaRPr lang="en-GB"/>
          </a:p>
        </p:txBody>
      </p:sp>
    </p:spTree>
    <p:extLst>
      <p:ext uri="{BB962C8B-B14F-4D97-AF65-F5344CB8AC3E}">
        <p14:creationId xmlns:p14="http://schemas.microsoft.com/office/powerpoint/2010/main" val="543885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49</a:t>
            </a:fld>
            <a:endParaRPr lang="en-GB"/>
          </a:p>
        </p:txBody>
      </p:sp>
    </p:spTree>
    <p:extLst>
      <p:ext uri="{BB962C8B-B14F-4D97-AF65-F5344CB8AC3E}">
        <p14:creationId xmlns:p14="http://schemas.microsoft.com/office/powerpoint/2010/main" val="66285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5</a:t>
            </a:fld>
            <a:endParaRPr lang="en-GB"/>
          </a:p>
        </p:txBody>
      </p:sp>
    </p:spTree>
    <p:extLst>
      <p:ext uri="{BB962C8B-B14F-4D97-AF65-F5344CB8AC3E}">
        <p14:creationId xmlns:p14="http://schemas.microsoft.com/office/powerpoint/2010/main" val="815537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CD403D-F770-4F20-B2E5-6A4639D3E266}" type="slidenum">
              <a:rPr lang="en-GB" smtClean="0"/>
              <a:t>50</a:t>
            </a:fld>
            <a:endParaRPr lang="en-GB"/>
          </a:p>
        </p:txBody>
      </p:sp>
    </p:spTree>
    <p:extLst>
      <p:ext uri="{BB962C8B-B14F-4D97-AF65-F5344CB8AC3E}">
        <p14:creationId xmlns:p14="http://schemas.microsoft.com/office/powerpoint/2010/main" val="3556729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CD403D-F770-4F20-B2E5-6A4639D3E266}" type="slidenum">
              <a:rPr lang="en-GB" smtClean="0"/>
              <a:t>51</a:t>
            </a:fld>
            <a:endParaRPr lang="en-GB"/>
          </a:p>
        </p:txBody>
      </p:sp>
    </p:spTree>
    <p:extLst>
      <p:ext uri="{BB962C8B-B14F-4D97-AF65-F5344CB8AC3E}">
        <p14:creationId xmlns:p14="http://schemas.microsoft.com/office/powerpoint/2010/main" val="404276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Arial" panose="020B0604020202020204" pitchFamily="34" charset="0"/>
              </a:rPr>
              <a:t>This slide shows the number and percentage of children (under 16) in poverty in Scotland, aligned to the four headline income targets in the Child Poverty (Scotland) Bill.</a:t>
            </a:r>
          </a:p>
          <a:p>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b="1" u="sng" dirty="0" smtClean="0">
                <a:latin typeface="Arial" panose="020B0604020202020204" pitchFamily="34" charset="0"/>
                <a:cs typeface="Arial" panose="020B0604020202020204" pitchFamily="34" charset="0"/>
              </a:rPr>
              <a:t>Definitions</a:t>
            </a:r>
          </a:p>
          <a:p>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sng" strike="noStrike" kern="1200" baseline="0" dirty="0" smtClean="0">
                <a:solidFill>
                  <a:schemeClr val="tx1"/>
                </a:solidFill>
                <a:latin typeface="Arial" panose="020B0604020202020204" pitchFamily="34" charset="0"/>
                <a:ea typeface="+mn-ea"/>
                <a:cs typeface="Arial" panose="020B0604020202020204" pitchFamily="34" charset="0"/>
              </a:rPr>
              <a:t>Relative</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Household income less than 60 per cent of the median </a:t>
            </a:r>
            <a:r>
              <a:rPr lang="en-GB" sz="1200" b="0" i="0" u="none" strike="noStrike" kern="1200" baseline="0" dirty="0" err="1" smtClean="0">
                <a:solidFill>
                  <a:schemeClr val="tx1"/>
                </a:solidFill>
                <a:latin typeface="Arial" panose="020B0604020202020204" pitchFamily="34" charset="0"/>
                <a:ea typeface="+mn-ea"/>
                <a:cs typeface="Arial" panose="020B0604020202020204" pitchFamily="34" charset="0"/>
              </a:rPr>
              <a:t>equivalised</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net income for that financial year </a:t>
            </a:r>
          </a:p>
          <a:p>
            <a:pPr marL="171450" indent="-171450">
              <a:buFont typeface="Arial" panose="020B0604020202020204" pitchFamily="34" charset="0"/>
              <a:buChar char="•"/>
            </a:pPr>
            <a:r>
              <a:rPr lang="en-GB" sz="1200" b="0" i="0" u="sng" strike="noStrike" kern="1200" baseline="0" dirty="0" smtClean="0">
                <a:solidFill>
                  <a:schemeClr val="tx1"/>
                </a:solidFill>
                <a:latin typeface="Arial" panose="020B0604020202020204" pitchFamily="34" charset="0"/>
                <a:ea typeface="+mn-ea"/>
                <a:cs typeface="Arial" panose="020B0604020202020204" pitchFamily="34" charset="0"/>
              </a:rPr>
              <a:t>Absolute</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Household income below 60 per cent of the median </a:t>
            </a:r>
            <a:r>
              <a:rPr lang="en-GB" sz="1200" b="0" i="0" u="none" strike="noStrike" kern="1200" baseline="0" dirty="0" err="1" smtClean="0">
                <a:solidFill>
                  <a:schemeClr val="tx1"/>
                </a:solidFill>
                <a:latin typeface="Arial" panose="020B0604020202020204" pitchFamily="34" charset="0"/>
                <a:ea typeface="+mn-ea"/>
                <a:cs typeface="Arial" panose="020B0604020202020204" pitchFamily="34" charset="0"/>
              </a:rPr>
              <a:t>equivalised</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net income in 2010-11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sng" strike="noStrike" kern="1200" baseline="0" dirty="0" smtClean="0">
                <a:solidFill>
                  <a:schemeClr val="tx1"/>
                </a:solidFill>
                <a:latin typeface="Arial" panose="020B0604020202020204" pitchFamily="34" charset="0"/>
                <a:ea typeface="+mn-ea"/>
                <a:cs typeface="Arial" panose="020B0604020202020204" pitchFamily="34" charset="0"/>
              </a:rPr>
              <a:t>Combined low income and material deprivation</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Household income less than 70 per cent of the median </a:t>
            </a:r>
            <a:r>
              <a:rPr lang="en-GB" sz="1200" b="0" i="0" u="none" strike="noStrike" kern="1200" baseline="0" dirty="0" err="1" smtClean="0">
                <a:solidFill>
                  <a:schemeClr val="tx1"/>
                </a:solidFill>
                <a:latin typeface="Arial" panose="020B0604020202020204" pitchFamily="34" charset="0"/>
                <a:ea typeface="+mn-ea"/>
                <a:cs typeface="Arial" panose="020B0604020202020204" pitchFamily="34" charset="0"/>
              </a:rPr>
              <a:t>equivalised</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net income for that financial year AND household has experienced material deprivation in that year (from a list, discussed in more detail in the SPICE briefing – only if parent reports they lack because they can’t afford, not because they don’t want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sng" strike="noStrike" kern="1200" baseline="0" dirty="0" smtClean="0">
                <a:solidFill>
                  <a:schemeClr val="tx1"/>
                </a:solidFill>
                <a:latin typeface="Arial" panose="020B0604020202020204" pitchFamily="34" charset="0"/>
                <a:ea typeface="+mn-ea"/>
                <a:cs typeface="Arial" panose="020B0604020202020204" pitchFamily="34" charset="0"/>
              </a:rPr>
              <a:t>Persistent poverty</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 living in relative poverty at least three of the past four years </a:t>
            </a:r>
          </a:p>
          <a:p>
            <a:pPr marL="0" indent="0">
              <a:buFont typeface="Arial" panose="020B0604020202020204" pitchFamily="34" charset="0"/>
              <a:buNone/>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Source: Macpherson and Shaw (2017).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SPICe</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Briefing: Child Poverty (Scotland)</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Bill SP17-10. Available from: http://www.parliament.scot/ResearchBriefingsAndFactsheets/S5/SB_17-10_Child_Poverty_Scotland_Bill.pdf (which also gives a rationale for these targets)</a:t>
            </a:r>
            <a:endParaRPr lang="en-GB" dirty="0" smtClean="0">
              <a:latin typeface="Arial" panose="020B0604020202020204" pitchFamily="34" charset="0"/>
              <a:cs typeface="Arial" panose="020B0604020202020204" pitchFamily="34" charset="0"/>
            </a:endParaRPr>
          </a:p>
          <a:p>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In addition, the Scottish Household Survey (2015) suggests that 448,000</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children (45%) live in households who </a:t>
            </a:r>
            <a:r>
              <a:rPr lang="en-GB" sz="1200" kern="1200" dirty="0" smtClean="0">
                <a:solidFill>
                  <a:schemeClr val="tx1"/>
                </a:solidFill>
                <a:effectLst/>
                <a:latin typeface="Arial" panose="020B0604020202020204" pitchFamily="34" charset="0"/>
                <a:ea typeface="+mn-ea"/>
                <a:cs typeface="Arial" panose="020B0604020202020204" pitchFamily="34" charset="0"/>
              </a:rPr>
              <a:t>‘get by alright’ financially</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117,800 (12%) l</a:t>
            </a:r>
            <a:r>
              <a:rPr lang="en-GB" sz="1200" kern="1200" dirty="0" smtClean="0">
                <a:solidFill>
                  <a:schemeClr val="tx1"/>
                </a:solidFill>
                <a:effectLst/>
                <a:latin typeface="Arial" panose="020B0604020202020204" pitchFamily="34" charset="0"/>
                <a:ea typeface="+mn-ea"/>
                <a:cs typeface="Arial" panose="020B0604020202020204" pitchFamily="34" charset="0"/>
              </a:rPr>
              <a:t>ive in households who either don’t manage very well financially, have some financial difficulties or are in deep financial trouble.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AEB82AC-3B8A-4B7D-9FD2-8F6090F49205}" type="slidenum">
              <a:rPr lang="en-GB" smtClean="0"/>
              <a:t>6</a:t>
            </a:fld>
            <a:endParaRPr lang="en-GB"/>
          </a:p>
        </p:txBody>
      </p:sp>
    </p:spTree>
    <p:extLst>
      <p:ext uri="{BB962C8B-B14F-4D97-AF65-F5344CB8AC3E}">
        <p14:creationId xmlns:p14="http://schemas.microsoft.com/office/powerpoint/2010/main" val="189180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The blue line shows trends</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for Great Britain, orange for UK (Great Britain plus Northern Ireland), while the grey line shows Scotland.  The measure is relative poverty after housing costs.</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In Britain, relative child poverty rates (after housing costs) fluctuated around ~ 15% during the 1960s and 1970s. Rates then saw a sustained increase in the 1980s from ~ 15% to ~ 33%, before fluctuating around this new, higher level for much of the 1990s.  Child poverty rates in both Britain and Scotland then fell steeply from the late 1990s until the mid-2000s.  After falling in the recession, child poverty rates began to increase again from 2011/12.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7</a:t>
            </a:fld>
            <a:endParaRPr lang="en-GB"/>
          </a:p>
        </p:txBody>
      </p:sp>
    </p:spTree>
    <p:extLst>
      <p:ext uri="{BB962C8B-B14F-4D97-AF65-F5344CB8AC3E}">
        <p14:creationId xmlns:p14="http://schemas.microsoft.com/office/powerpoint/2010/main" val="246248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Of the 260,000 children affected in Scotland 2015/16:</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 majority (70%) live in households where at least one adult worked, while just over 30% live in workless households.</a:t>
            </a:r>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8</a:t>
            </a:fld>
            <a:endParaRPr lang="en-GB"/>
          </a:p>
        </p:txBody>
      </p:sp>
    </p:spTree>
    <p:extLst>
      <p:ext uri="{BB962C8B-B14F-4D97-AF65-F5344CB8AC3E}">
        <p14:creationId xmlns:p14="http://schemas.microsoft.com/office/powerpoint/2010/main" val="335359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Children living in poverty can be divided up in various ways.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chart </a:t>
            </a:r>
            <a:r>
              <a:rPr lang="en-GB" sz="1200" kern="1200" dirty="0" smtClean="0">
                <a:solidFill>
                  <a:schemeClr val="tx1"/>
                </a:solidFill>
                <a:effectLst/>
                <a:latin typeface="+mn-lt"/>
                <a:ea typeface="+mn-ea"/>
                <a:cs typeface="+mn-cs"/>
              </a:rPr>
              <a:t>shows the distribution of relative child poverty (After Housing Costs) in Scotland 2015/16, by household type and employment status of their parents.  These</a:t>
            </a:r>
            <a:r>
              <a:rPr lang="en-GB" sz="1200" kern="1200" baseline="0" dirty="0" smtClean="0">
                <a:solidFill>
                  <a:schemeClr val="tx1"/>
                </a:solidFill>
                <a:effectLst/>
                <a:latin typeface="+mn-lt"/>
                <a:ea typeface="+mn-ea"/>
                <a:cs typeface="+mn-cs"/>
              </a:rPr>
              <a:t> sum to 100%.</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Of the 260,000 children affected in 2015/16:</a:t>
            </a:r>
          </a:p>
          <a:p>
            <a:endParaRPr lang="en-GB" sz="1200" kern="1200" baseline="0" dirty="0" smtClean="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GB" sz="1200" b="1" kern="1200" baseline="0" dirty="0" smtClean="0">
                <a:solidFill>
                  <a:schemeClr val="tx1"/>
                </a:solidFill>
                <a:effectLst/>
                <a:latin typeface="Arial" panose="020B0604020202020204" pitchFamily="34" charset="0"/>
                <a:ea typeface="+mn-ea"/>
                <a:cs typeface="+mn-cs"/>
              </a:rPr>
              <a:t>A majority (70%) live in households where at least one adult worked, while just over 30% live in workless households.</a:t>
            </a:r>
          </a:p>
          <a:p>
            <a:pPr marL="171450" lvl="0" indent="-171450">
              <a:buFont typeface="Arial" panose="020B0604020202020204" pitchFamily="34" charset="0"/>
              <a:buChar char="•"/>
            </a:pPr>
            <a:r>
              <a:rPr lang="en-GB" sz="1200" b="1" kern="1200" baseline="0" dirty="0" smtClean="0">
                <a:solidFill>
                  <a:schemeClr val="tx1"/>
                </a:solidFill>
                <a:effectLst/>
                <a:latin typeface="Arial" panose="020B0604020202020204" pitchFamily="34" charset="0"/>
                <a:ea typeface="+mn-ea"/>
                <a:cs typeface="+mn-cs"/>
              </a:rPr>
              <a:t>One in nine (11%) poverty lived in households where all the adults present worked full-time.</a:t>
            </a:r>
          </a:p>
          <a:p>
            <a:pPr marL="171450" lvl="0" indent="-171450">
              <a:buFont typeface="Arial" panose="020B0604020202020204" pitchFamily="34" charset="0"/>
              <a:buChar char="•"/>
            </a:pPr>
            <a:r>
              <a:rPr lang="en-GB" sz="1200" b="1" kern="1200" baseline="0" dirty="0" smtClean="0">
                <a:solidFill>
                  <a:schemeClr val="tx1"/>
                </a:solidFill>
                <a:effectLst/>
                <a:latin typeface="Arial" panose="020B0604020202020204" pitchFamily="34" charset="0"/>
                <a:ea typeface="+mn-ea"/>
                <a:cs typeface="+mn-cs"/>
              </a:rPr>
              <a:t>Around 40% of children in relative poverty live in lone parent households: just over half of these lived in workless households.</a:t>
            </a:r>
          </a:p>
          <a:p>
            <a:pPr marL="171450" lvl="0" indent="-171450">
              <a:buFont typeface="Arial" panose="020B0604020202020204" pitchFamily="34" charset="0"/>
              <a:buChar char="•"/>
            </a:pPr>
            <a:r>
              <a:rPr lang="en-GB" sz="1200" b="1" kern="1200" baseline="0" dirty="0" smtClean="0">
                <a:solidFill>
                  <a:schemeClr val="tx1"/>
                </a:solidFill>
                <a:effectLst/>
                <a:latin typeface="Arial" panose="020B0604020202020204" pitchFamily="34" charset="0"/>
                <a:ea typeface="+mn-ea"/>
                <a:cs typeface="+mn-cs"/>
              </a:rPr>
              <a:t>A quarter of children in poverty lived in couple households where one adult worked full-time but where the other either did not work or only worked part-time. </a:t>
            </a:r>
          </a:p>
          <a:p>
            <a:endParaRPr lang="en-GB" dirty="0"/>
          </a:p>
        </p:txBody>
      </p:sp>
      <p:sp>
        <p:nvSpPr>
          <p:cNvPr id="4" name="Slide Number Placeholder 3"/>
          <p:cNvSpPr>
            <a:spLocks noGrp="1"/>
          </p:cNvSpPr>
          <p:nvPr>
            <p:ph type="sldNum" sz="quarter" idx="10"/>
          </p:nvPr>
        </p:nvSpPr>
        <p:spPr/>
        <p:txBody>
          <a:bodyPr/>
          <a:lstStyle/>
          <a:p>
            <a:fld id="{7AEB82AC-3B8A-4B7D-9FD2-8F6090F49205}" type="slidenum">
              <a:rPr lang="en-GB" smtClean="0"/>
              <a:t>9</a:t>
            </a:fld>
            <a:endParaRPr lang="en-GB"/>
          </a:p>
        </p:txBody>
      </p:sp>
    </p:spTree>
    <p:extLst>
      <p:ext uri="{BB962C8B-B14F-4D97-AF65-F5344CB8AC3E}">
        <p14:creationId xmlns:p14="http://schemas.microsoft.com/office/powerpoint/2010/main" val="351955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19577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166260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282839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20C60D6-F8D5-AD40-89AD-86F0BB2901F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88378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20C60D6-F8D5-AD40-89AD-86F0BB2901F1}"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368774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20C60D6-F8D5-AD40-89AD-86F0BB2901F1}"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304818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20C60D6-F8D5-AD40-89AD-86F0BB2901F1}"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201850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20C60D6-F8D5-AD40-89AD-86F0BB2901F1}"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428518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C60D6-F8D5-AD40-89AD-86F0BB2901F1}"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222790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0C60D6-F8D5-AD40-89AD-86F0BB2901F1}"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93546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0C60D6-F8D5-AD40-89AD-86F0BB2901F1}"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9CBB-2F62-DC48-9194-4D46E5B2CE38}" type="slidenum">
              <a:rPr lang="en-US" smtClean="0"/>
              <a:t>‹#›</a:t>
            </a:fld>
            <a:endParaRPr lang="en-US"/>
          </a:p>
        </p:txBody>
      </p:sp>
    </p:spTree>
    <p:extLst>
      <p:ext uri="{BB962C8B-B14F-4D97-AF65-F5344CB8AC3E}">
        <p14:creationId xmlns:p14="http://schemas.microsoft.com/office/powerpoint/2010/main" val="138302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C60D6-F8D5-AD40-89AD-86F0BB2901F1}" type="datetimeFigureOut">
              <a:rPr lang="en-US" smtClean="0"/>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C9CBB-2F62-DC48-9194-4D46E5B2CE38}" type="slidenum">
              <a:rPr lang="en-US" smtClean="0"/>
              <a:t>‹#›</a:t>
            </a:fld>
            <a:endParaRPr lang="en-US"/>
          </a:p>
        </p:txBody>
      </p:sp>
    </p:spTree>
    <p:extLst>
      <p:ext uri="{BB962C8B-B14F-4D97-AF65-F5344CB8AC3E}">
        <p14:creationId xmlns:p14="http://schemas.microsoft.com/office/powerpoint/2010/main" val="17393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parliament.scot/Child%20Poverty%20(Scotland)%20Bill/SPBill06AS052017.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4771" y="2647445"/>
            <a:ext cx="4689230" cy="3907693"/>
          </a:xfrm>
        </p:spPr>
        <p:txBody>
          <a:bodyPr>
            <a:normAutofit fontScale="90000"/>
          </a:bodyPr>
          <a:lstStyle/>
          <a:p>
            <a:r>
              <a:rPr lang="en-US" sz="4000" dirty="0" smtClean="0">
                <a:solidFill>
                  <a:schemeClr val="bg1"/>
                </a:solidFill>
              </a:rPr>
              <a:t/>
            </a:r>
            <a:br>
              <a:rPr lang="en-US" sz="4000" dirty="0" smtClean="0">
                <a:solidFill>
                  <a:schemeClr val="bg1"/>
                </a:solidFill>
              </a:rPr>
            </a:br>
            <a:r>
              <a:rPr lang="en-US" sz="4000" dirty="0" smtClean="0">
                <a:solidFill>
                  <a:schemeClr val="bg1"/>
                </a:solidFill>
              </a:rPr>
              <a:t>Child Poverty Session</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2800" dirty="0" smtClean="0">
                <a:solidFill>
                  <a:schemeClr val="bg1"/>
                </a:solidFill>
              </a:rPr>
              <a:t>Children &amp; Young People Public Health Group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24 August 2017</a:t>
            </a:r>
            <a:r>
              <a:rPr lang="en-US" sz="4000" dirty="0" smtClean="0">
                <a:solidFill>
                  <a:schemeClr val="bg1"/>
                </a:solidFill>
              </a:rPr>
              <a:t/>
            </a:r>
            <a:br>
              <a:rPr lang="en-US" sz="4000" dirty="0" smtClean="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3937509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559"/>
            <a:ext cx="8229600" cy="957385"/>
          </a:xfrm>
        </p:spPr>
        <p:txBody>
          <a:bodyPr>
            <a:normAutofit/>
          </a:bodyPr>
          <a:lstStyle/>
          <a:p>
            <a:r>
              <a:rPr lang="en-US" dirty="0" smtClean="0">
                <a:cs typeface="Arial" panose="020B0604020202020204" pitchFamily="34" charset="0"/>
              </a:rPr>
              <a:t>Who is affected? - 3</a:t>
            </a:r>
            <a:endParaRPr lang="en-US" dirty="0">
              <a:cs typeface="Arial" panose="020B0604020202020204" pitchFamily="34" charset="0"/>
            </a:endParaRPr>
          </a:p>
        </p:txBody>
      </p:sp>
      <p:sp>
        <p:nvSpPr>
          <p:cNvPr id="7" name="Rectangle 1"/>
          <p:cNvSpPr>
            <a:spLocks noChangeArrowheads="1"/>
          </p:cNvSpPr>
          <p:nvPr/>
        </p:nvSpPr>
        <p:spPr bwMode="auto">
          <a:xfrm>
            <a:off x="223519" y="6364748"/>
            <a:ext cx="3930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lang="en-GB" altLang="en-US" sz="2000" i="1" dirty="0">
                <a:ea typeface="Calibri" panose="020F0502020204030204" pitchFamily="34" charset="0"/>
                <a:cs typeface="Arial" panose="020B0604020202020204" pitchFamily="34" charset="0"/>
              </a:rPr>
              <a:t> </a:t>
            </a:r>
            <a:r>
              <a:rPr lang="en-GB" altLang="en-US" sz="2000" i="1" dirty="0" smtClean="0">
                <a:ea typeface="Calibri" panose="020F0502020204030204" pitchFamily="34" charset="0"/>
                <a:cs typeface="Arial" panose="020B0604020202020204" pitchFamily="34" charset="0"/>
              </a:rPr>
              <a:t>HBAI </a:t>
            </a:r>
            <a:r>
              <a:rPr lang="en-GB" altLang="en-US" sz="2000" i="1" dirty="0">
                <a:ea typeface="Calibri" panose="020F0502020204030204" pitchFamily="34" charset="0"/>
                <a:cs typeface="Arial" panose="020B0604020202020204" pitchFamily="34" charset="0"/>
              </a:rPr>
              <a:t>dataset, DWP 2015/16</a:t>
            </a:r>
            <a:endParaRPr kumimoji="0" lang="en-GB" altLang="en-US" sz="2000" b="0" i="0" u="none" strike="noStrike" cap="none" normalizeH="0" baseline="0" dirty="0" smtClean="0">
              <a:ln>
                <a:noFill/>
              </a:ln>
              <a:solidFill>
                <a:schemeClr val="tx1"/>
              </a:solidFill>
              <a:effectLst/>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pic>
        <p:nvPicPr>
          <p:cNvPr id="2" name="Picture 1"/>
          <p:cNvPicPr>
            <a:picLocks noChangeAspect="1"/>
          </p:cNvPicPr>
          <p:nvPr/>
        </p:nvPicPr>
        <p:blipFill>
          <a:blip r:embed="rId3"/>
          <a:stretch>
            <a:fillRect/>
          </a:stretch>
        </p:blipFill>
        <p:spPr>
          <a:xfrm>
            <a:off x="86061" y="796066"/>
            <a:ext cx="9057939" cy="5568681"/>
          </a:xfrm>
          <a:prstGeom prst="rect">
            <a:avLst/>
          </a:prstGeom>
        </p:spPr>
      </p:pic>
    </p:spTree>
    <p:extLst>
      <p:ext uri="{BB962C8B-B14F-4D97-AF65-F5344CB8AC3E}">
        <p14:creationId xmlns:p14="http://schemas.microsoft.com/office/powerpoint/2010/main" val="2875629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559"/>
            <a:ext cx="8229600" cy="957385"/>
          </a:xfrm>
        </p:spPr>
        <p:txBody>
          <a:bodyPr>
            <a:normAutofit/>
          </a:bodyPr>
          <a:lstStyle/>
          <a:p>
            <a:r>
              <a:rPr lang="en-US" dirty="0" smtClean="0">
                <a:cs typeface="Arial" panose="020B0604020202020204" pitchFamily="34" charset="0"/>
              </a:rPr>
              <a:t>Who is affected? - 4</a:t>
            </a:r>
            <a:endParaRPr lang="en-US" dirty="0">
              <a:cs typeface="Arial" panose="020B0604020202020204" pitchFamily="34" charset="0"/>
            </a:endParaRPr>
          </a:p>
        </p:txBody>
      </p:sp>
      <p:sp>
        <p:nvSpPr>
          <p:cNvPr id="7" name="Rectangle 1"/>
          <p:cNvSpPr>
            <a:spLocks noChangeArrowheads="1"/>
          </p:cNvSpPr>
          <p:nvPr/>
        </p:nvSpPr>
        <p:spPr bwMode="auto">
          <a:xfrm>
            <a:off x="223519" y="6364748"/>
            <a:ext cx="35260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kumimoji="0" lang="en-GB" altLang="en-US" sz="2000" b="0" i="1" u="none" strike="noStrike" cap="none" normalizeH="0" dirty="0" smtClean="0">
                <a:ln>
                  <a:noFill/>
                </a:ln>
                <a:solidFill>
                  <a:schemeClr val="tx1"/>
                </a:solidFill>
                <a:effectLst/>
                <a:ea typeface="Calibri" panose="020F0502020204030204" pitchFamily="34" charset="0"/>
                <a:cs typeface="Arial" panose="020B0604020202020204" pitchFamily="34" charset="0"/>
              </a:rPr>
              <a:t> Family Resources Survey</a:t>
            </a:r>
            <a:endParaRPr kumimoji="0" lang="en-GB" altLang="en-US" sz="2000" b="0" i="0" u="none" strike="noStrike" cap="none" normalizeH="0" baseline="0" dirty="0" smtClean="0">
              <a:ln>
                <a:noFill/>
              </a:ln>
              <a:solidFill>
                <a:schemeClr val="tx1"/>
              </a:solidFill>
              <a:effectLst/>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pic>
        <p:nvPicPr>
          <p:cNvPr id="4" name="Picture 3"/>
          <p:cNvPicPr>
            <a:picLocks noChangeAspect="1"/>
          </p:cNvPicPr>
          <p:nvPr/>
        </p:nvPicPr>
        <p:blipFill>
          <a:blip r:embed="rId3"/>
          <a:stretch>
            <a:fillRect/>
          </a:stretch>
        </p:blipFill>
        <p:spPr>
          <a:xfrm>
            <a:off x="0" y="881897"/>
            <a:ext cx="9144000" cy="5572898"/>
          </a:xfrm>
          <a:prstGeom prst="rect">
            <a:avLst/>
          </a:prstGeom>
        </p:spPr>
      </p:pic>
    </p:spTree>
    <p:extLst>
      <p:ext uri="{BB962C8B-B14F-4D97-AF65-F5344CB8AC3E}">
        <p14:creationId xmlns:p14="http://schemas.microsoft.com/office/powerpoint/2010/main" val="2673907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559"/>
            <a:ext cx="8229600" cy="957385"/>
          </a:xfrm>
        </p:spPr>
        <p:txBody>
          <a:bodyPr>
            <a:normAutofit/>
          </a:bodyPr>
          <a:lstStyle/>
          <a:p>
            <a:r>
              <a:rPr lang="en-US" dirty="0" smtClean="0">
                <a:cs typeface="Arial" panose="020B0604020202020204" pitchFamily="34" charset="0"/>
              </a:rPr>
              <a:t>The geography of child poverty</a:t>
            </a:r>
            <a:endParaRPr lang="en-US" dirty="0">
              <a:cs typeface="Arial" panose="020B0604020202020204" pitchFamily="34" charset="0"/>
            </a:endParaRPr>
          </a:p>
        </p:txBody>
      </p:sp>
      <p:sp>
        <p:nvSpPr>
          <p:cNvPr id="7" name="Rectangle 1"/>
          <p:cNvSpPr>
            <a:spLocks noChangeArrowheads="1"/>
          </p:cNvSpPr>
          <p:nvPr/>
        </p:nvSpPr>
        <p:spPr bwMode="auto">
          <a:xfrm>
            <a:off x="223519" y="6364748"/>
            <a:ext cx="6268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kumimoji="0" lang="en-GB" altLang="en-US" sz="2000" b="0" i="1" u="none" strike="noStrike" cap="none" normalizeH="0" dirty="0" smtClean="0">
                <a:ln>
                  <a:noFill/>
                </a:ln>
                <a:solidFill>
                  <a:schemeClr val="tx1"/>
                </a:solidFill>
                <a:effectLst/>
                <a:ea typeface="Calibri" panose="020F0502020204030204" pitchFamily="34" charset="0"/>
                <a:cs typeface="Arial" panose="020B0604020202020204" pitchFamily="34" charset="0"/>
              </a:rPr>
              <a:t> </a:t>
            </a:r>
            <a:r>
              <a:rPr lang="en-GB" sz="2000" i="1" dirty="0" smtClean="0"/>
              <a:t>Giles </a:t>
            </a:r>
            <a:r>
              <a:rPr lang="en-GB" sz="2000" i="1" dirty="0"/>
              <a:t>and Richardson (2017), based on HMRC data</a:t>
            </a:r>
            <a:r>
              <a:rPr lang="en-GB" sz="2000" i="1" dirty="0" smtClean="0"/>
              <a:t>.</a:t>
            </a:r>
            <a:endParaRPr lang="en-GB" sz="2000" dirty="0"/>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pic>
        <p:nvPicPr>
          <p:cNvPr id="10" name="Picture 9"/>
          <p:cNvPicPr>
            <a:picLocks noChangeAspect="1"/>
          </p:cNvPicPr>
          <p:nvPr/>
        </p:nvPicPr>
        <p:blipFill>
          <a:blip r:embed="rId3"/>
          <a:stretch>
            <a:fillRect/>
          </a:stretch>
        </p:blipFill>
        <p:spPr>
          <a:xfrm>
            <a:off x="0" y="766588"/>
            <a:ext cx="9144000" cy="5598160"/>
          </a:xfrm>
          <a:prstGeom prst="rect">
            <a:avLst/>
          </a:prstGeom>
        </p:spPr>
      </p:pic>
    </p:spTree>
    <p:extLst>
      <p:ext uri="{BB962C8B-B14F-4D97-AF65-F5344CB8AC3E}">
        <p14:creationId xmlns:p14="http://schemas.microsoft.com/office/powerpoint/2010/main" val="259688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559"/>
            <a:ext cx="8229600" cy="957385"/>
          </a:xfrm>
        </p:spPr>
        <p:txBody>
          <a:bodyPr>
            <a:normAutofit fontScale="90000"/>
          </a:bodyPr>
          <a:lstStyle/>
          <a:p>
            <a:r>
              <a:rPr lang="en-US" dirty="0" smtClean="0">
                <a:cs typeface="Arial" panose="020B0604020202020204" pitchFamily="34" charset="0"/>
              </a:rPr>
              <a:t>Child poverty risk and area deprivation</a:t>
            </a:r>
            <a:endParaRPr lang="en-US" dirty="0">
              <a:cs typeface="Arial" panose="020B0604020202020204" pitchFamily="34" charset="0"/>
            </a:endParaRPr>
          </a:p>
        </p:txBody>
      </p:sp>
      <p:sp>
        <p:nvSpPr>
          <p:cNvPr id="7" name="Rectangle 1"/>
          <p:cNvSpPr>
            <a:spLocks noChangeArrowheads="1"/>
          </p:cNvSpPr>
          <p:nvPr/>
        </p:nvSpPr>
        <p:spPr bwMode="auto">
          <a:xfrm>
            <a:off x="223519" y="6364748"/>
            <a:ext cx="6268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kumimoji="0" lang="en-GB" altLang="en-US" sz="2000" b="0" i="1" u="none" strike="noStrike" cap="none" normalizeH="0" dirty="0" smtClean="0">
                <a:ln>
                  <a:noFill/>
                </a:ln>
                <a:solidFill>
                  <a:schemeClr val="tx1"/>
                </a:solidFill>
                <a:effectLst/>
                <a:ea typeface="Calibri" panose="020F0502020204030204" pitchFamily="34" charset="0"/>
                <a:cs typeface="Arial" panose="020B0604020202020204" pitchFamily="34" charset="0"/>
              </a:rPr>
              <a:t> </a:t>
            </a:r>
            <a:r>
              <a:rPr lang="en-GB" sz="2000" i="1" dirty="0" smtClean="0"/>
              <a:t>Giles </a:t>
            </a:r>
            <a:r>
              <a:rPr lang="en-GB" sz="2000" i="1" dirty="0"/>
              <a:t>and Richardson (2017), based on HMRC data</a:t>
            </a:r>
            <a:r>
              <a:rPr lang="en-GB" sz="2000" i="1" dirty="0" smtClean="0"/>
              <a:t>.</a:t>
            </a:r>
            <a:endParaRPr lang="en-GB" sz="2000" dirty="0"/>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pic>
        <p:nvPicPr>
          <p:cNvPr id="2" name="Picture 1"/>
          <p:cNvPicPr>
            <a:picLocks noChangeAspect="1"/>
          </p:cNvPicPr>
          <p:nvPr/>
        </p:nvPicPr>
        <p:blipFill>
          <a:blip r:embed="rId3"/>
          <a:stretch>
            <a:fillRect/>
          </a:stretch>
        </p:blipFill>
        <p:spPr>
          <a:xfrm>
            <a:off x="0" y="790696"/>
            <a:ext cx="9144000" cy="5574052"/>
          </a:xfrm>
          <a:prstGeom prst="rect">
            <a:avLst/>
          </a:prstGeom>
        </p:spPr>
      </p:pic>
    </p:spTree>
    <p:extLst>
      <p:ext uri="{BB962C8B-B14F-4D97-AF65-F5344CB8AC3E}">
        <p14:creationId xmlns:p14="http://schemas.microsoft.com/office/powerpoint/2010/main" val="176165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457"/>
            <a:ext cx="8686800" cy="957385"/>
          </a:xfrm>
        </p:spPr>
        <p:txBody>
          <a:bodyPr>
            <a:normAutofit fontScale="90000"/>
          </a:bodyPr>
          <a:lstStyle/>
          <a:p>
            <a:r>
              <a:rPr lang="en-US" dirty="0" smtClean="0"/>
              <a:t>Scottish Government: drivers &amp; solutions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560" y="1513840"/>
            <a:ext cx="4155440" cy="4155440"/>
          </a:xfrm>
          <a:prstGeom prst="rect">
            <a:avLst/>
          </a:prstGeom>
        </p:spPr>
      </p:pic>
      <p:sp>
        <p:nvSpPr>
          <p:cNvPr id="9" name="Rectangle 8"/>
          <p:cNvSpPr/>
          <p:nvPr/>
        </p:nvSpPr>
        <p:spPr>
          <a:xfrm>
            <a:off x="121920" y="1341121"/>
            <a:ext cx="5364480" cy="5355312"/>
          </a:xfrm>
          <a:prstGeom prst="rect">
            <a:avLst/>
          </a:prstGeom>
        </p:spPr>
        <p:txBody>
          <a:bodyPr wrap="square">
            <a:spAutoFit/>
          </a:bodyPr>
          <a:lstStyle/>
          <a:p>
            <a:pPr marL="285750" lvl="0" indent="-285750">
              <a:buFont typeface="Arial" panose="020B0604020202020204" pitchFamily="34" charset="0"/>
              <a:buChar char="•"/>
            </a:pPr>
            <a:r>
              <a:rPr lang="en-GB" dirty="0" smtClean="0"/>
              <a:t>Employment status</a:t>
            </a:r>
          </a:p>
          <a:p>
            <a:pPr lvl="0"/>
            <a:endParaRPr lang="en-GB" dirty="0" smtClean="0"/>
          </a:p>
          <a:p>
            <a:pPr marL="285750" lvl="0" indent="-285750">
              <a:buFont typeface="Arial" panose="020B0604020202020204" pitchFamily="34" charset="0"/>
              <a:buChar char="•"/>
            </a:pPr>
            <a:r>
              <a:rPr lang="en-GB" dirty="0" smtClean="0"/>
              <a:t>In-work poverty: wages, hours, insecurity, progression</a:t>
            </a:r>
          </a:p>
          <a:p>
            <a:pPr lvl="0"/>
            <a:endParaRPr lang="en-GB" dirty="0" smtClean="0"/>
          </a:p>
          <a:p>
            <a:pPr marL="285750" lvl="0" indent="-285750">
              <a:buFont typeface="Arial" panose="020B0604020202020204" pitchFamily="34" charset="0"/>
              <a:buChar char="•"/>
            </a:pPr>
            <a:r>
              <a:rPr lang="en-GB" dirty="0" smtClean="0"/>
              <a:t>Costs of living: housing, childcare, fuel</a:t>
            </a:r>
          </a:p>
          <a:p>
            <a:pPr lvl="0"/>
            <a:endParaRPr lang="en-GB" dirty="0" smtClean="0"/>
          </a:p>
          <a:p>
            <a:pPr marL="285750" lvl="0" indent="-285750">
              <a:buFont typeface="Arial" panose="020B0604020202020204" pitchFamily="34" charset="0"/>
              <a:buChar char="•"/>
            </a:pPr>
            <a:r>
              <a:rPr lang="en-GB" dirty="0" smtClean="0"/>
              <a:t>Social security benefits, including tax credits</a:t>
            </a:r>
          </a:p>
          <a:p>
            <a:pPr lvl="0"/>
            <a:endParaRPr lang="en-GB" dirty="0" smtClean="0"/>
          </a:p>
          <a:p>
            <a:pPr marL="285750" lvl="0" indent="-285750">
              <a:buFont typeface="Arial" panose="020B0604020202020204" pitchFamily="34" charset="0"/>
              <a:buChar char="•"/>
            </a:pPr>
            <a:r>
              <a:rPr lang="en-GB" dirty="0" smtClean="0"/>
              <a:t>Educational attainment (a dual role)</a:t>
            </a:r>
          </a:p>
          <a:p>
            <a:pPr marL="285750" lvl="0" indent="-285750">
              <a:buFont typeface="Arial" panose="020B0604020202020204" pitchFamily="34" charset="0"/>
              <a:buChar char="•"/>
            </a:pPr>
            <a:endParaRPr lang="en-GB" dirty="0" smtClean="0"/>
          </a:p>
          <a:p>
            <a:pPr marL="285750" lvl="0" indent="-285750">
              <a:buFont typeface="Arial" panose="020B0604020202020204" pitchFamily="34" charset="0"/>
              <a:buChar char="•"/>
            </a:pPr>
            <a:r>
              <a:rPr lang="en-GB" dirty="0" smtClean="0"/>
              <a:t>Underpinned by </a:t>
            </a:r>
            <a:r>
              <a:rPr lang="en-GB" u="sng" dirty="0" smtClean="0"/>
              <a:t>structura</a:t>
            </a:r>
            <a:r>
              <a:rPr lang="en-GB" dirty="0" smtClean="0"/>
              <a:t>l factors e.g. local and national housing and labour markets</a:t>
            </a:r>
            <a:endParaRPr lang="en-GB" dirty="0"/>
          </a:p>
          <a:p>
            <a:pPr lvl="0"/>
            <a:endParaRPr lang="en-GB" dirty="0"/>
          </a:p>
          <a:p>
            <a:r>
              <a:rPr lang="en-GB" dirty="0" smtClean="0"/>
              <a:t>Source: SG, Building </a:t>
            </a:r>
            <a:r>
              <a:rPr lang="en-GB" dirty="0"/>
              <a:t>the Evidence Base on Tackling Poverty </a:t>
            </a:r>
            <a:r>
              <a:rPr lang="en-GB" dirty="0" smtClean="0"/>
              <a:t>(2017)</a:t>
            </a:r>
          </a:p>
          <a:p>
            <a:pPr lvl="0"/>
            <a:endParaRPr lang="en-GB" dirty="0"/>
          </a:p>
          <a:p>
            <a:pPr lvl="0"/>
            <a:endParaRPr lang="en-GB" dirty="0" smtClean="0"/>
          </a:p>
          <a:p>
            <a:pPr lvl="0"/>
            <a:endParaRPr lang="en-GB" dirty="0" smtClean="0"/>
          </a:p>
        </p:txBody>
      </p:sp>
    </p:spTree>
    <p:extLst>
      <p:ext uri="{BB962C8B-B14F-4D97-AF65-F5344CB8AC3E}">
        <p14:creationId xmlns:p14="http://schemas.microsoft.com/office/powerpoint/2010/main" val="439046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75"/>
            <a:ext cx="8686800" cy="957385"/>
          </a:xfrm>
        </p:spPr>
        <p:txBody>
          <a:bodyPr>
            <a:normAutofit/>
          </a:bodyPr>
          <a:lstStyle/>
          <a:p>
            <a:r>
              <a:rPr lang="en-US" dirty="0" smtClean="0"/>
              <a:t>The social security system</a:t>
            </a:r>
            <a:endParaRPr lang="en-US" dirty="0"/>
          </a:p>
        </p:txBody>
      </p:sp>
      <p:sp>
        <p:nvSpPr>
          <p:cNvPr id="6" name="Rectangle 1"/>
          <p:cNvSpPr>
            <a:spLocks noChangeArrowheads="1"/>
          </p:cNvSpPr>
          <p:nvPr/>
        </p:nvSpPr>
        <p:spPr bwMode="auto">
          <a:xfrm>
            <a:off x="223519" y="6364748"/>
            <a:ext cx="36437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lang="en-GB" altLang="en-US" sz="2000" i="1" dirty="0">
                <a:ea typeface="Calibri" panose="020F0502020204030204" pitchFamily="34" charset="0"/>
                <a:cs typeface="Arial" panose="020B0604020202020204" pitchFamily="34" charset="0"/>
              </a:rPr>
              <a:t> </a:t>
            </a:r>
            <a:r>
              <a:rPr lang="en-GB" altLang="en-US" sz="2000" i="1" dirty="0" smtClean="0">
                <a:ea typeface="Calibri" panose="020F0502020204030204" pitchFamily="34" charset="0"/>
                <a:cs typeface="Arial" panose="020B0604020202020204" pitchFamily="34" charset="0"/>
              </a:rPr>
              <a:t>DWP HBAI, various years.</a:t>
            </a:r>
            <a:endParaRPr kumimoji="0" lang="en-GB" altLang="en-US" sz="2000" b="0" i="0" u="none" strike="noStrike" cap="none" normalizeH="0" baseline="0" dirty="0" smtClean="0">
              <a:ln>
                <a:noFill/>
              </a:ln>
              <a:solidFill>
                <a:schemeClr val="tx1"/>
              </a:solidFill>
              <a:effectLst/>
            </a:endParaRPr>
          </a:p>
        </p:txBody>
      </p:sp>
      <p:pic>
        <p:nvPicPr>
          <p:cNvPr id="3" name="Picture 2"/>
          <p:cNvPicPr>
            <a:picLocks noChangeAspect="1"/>
          </p:cNvPicPr>
          <p:nvPr/>
        </p:nvPicPr>
        <p:blipFill>
          <a:blip r:embed="rId3"/>
          <a:stretch>
            <a:fillRect/>
          </a:stretch>
        </p:blipFill>
        <p:spPr>
          <a:xfrm>
            <a:off x="0" y="806863"/>
            <a:ext cx="9144000" cy="5438390"/>
          </a:xfrm>
          <a:prstGeom prst="rect">
            <a:avLst/>
          </a:prstGeom>
        </p:spPr>
      </p:pic>
    </p:spTree>
    <p:extLst>
      <p:ext uri="{BB962C8B-B14F-4D97-AF65-F5344CB8AC3E}">
        <p14:creationId xmlns:p14="http://schemas.microsoft.com/office/powerpoint/2010/main" val="335977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fontScale="90000"/>
          </a:bodyPr>
          <a:lstStyle/>
          <a:p>
            <a:r>
              <a:rPr lang="en-US" dirty="0" smtClean="0"/>
              <a:t>The dark logic of UK Welfare Reform</a:t>
            </a:r>
            <a:endParaRPr lang="en-US" dirty="0"/>
          </a:p>
        </p:txBody>
      </p:sp>
      <p:sp>
        <p:nvSpPr>
          <p:cNvPr id="3" name="Content Placeholder 2"/>
          <p:cNvSpPr>
            <a:spLocks noGrp="1"/>
          </p:cNvSpPr>
          <p:nvPr>
            <p:ph idx="1"/>
          </p:nvPr>
        </p:nvSpPr>
        <p:spPr>
          <a:xfrm>
            <a:off x="650240" y="1225842"/>
            <a:ext cx="8199120" cy="5215598"/>
          </a:xfrm>
        </p:spPr>
        <p:txBody>
          <a:bodyPr>
            <a:normAutofit fontScale="77500" lnSpcReduction="20000"/>
          </a:bodyPr>
          <a:lstStyle/>
          <a:p>
            <a:pPr marL="0" indent="0">
              <a:buNone/>
            </a:pPr>
            <a:r>
              <a:rPr lang="en-GB" b="1" i="1" dirty="0" smtClean="0"/>
              <a:t>Impact on lone parents and their children</a:t>
            </a:r>
          </a:p>
          <a:p>
            <a:pPr marL="0" indent="0">
              <a:buNone/>
            </a:pPr>
            <a:endParaRPr lang="en-GB" dirty="0" smtClean="0"/>
          </a:p>
          <a:p>
            <a:r>
              <a:rPr lang="en-GB" dirty="0" smtClean="0"/>
              <a:t>In </a:t>
            </a:r>
            <a:r>
              <a:rPr lang="en-GB" dirty="0"/>
              <a:t>2015/16 in </a:t>
            </a:r>
            <a:r>
              <a:rPr lang="en-GB" dirty="0" smtClean="0"/>
              <a:t>Scotland, at least 2,656 lone parents sanctioned, against 961 job outcomes through Work Programme (Source: DWP).</a:t>
            </a:r>
          </a:p>
          <a:p>
            <a:pPr marL="0" indent="0">
              <a:buNone/>
            </a:pPr>
            <a:endParaRPr lang="en-GB" dirty="0" smtClean="0"/>
          </a:p>
          <a:p>
            <a:r>
              <a:rPr lang="en-GB" i="1" dirty="0"/>
              <a:t>“Four weeks with no money is pretty alarming when you’ve got kids and bills and a house to run.” (Patrick, 2017:131)</a:t>
            </a:r>
            <a:endParaRPr lang="en-GB" dirty="0"/>
          </a:p>
          <a:p>
            <a:pPr marL="0" indent="0">
              <a:buNone/>
            </a:pPr>
            <a:endParaRPr lang="en-GB" dirty="0"/>
          </a:p>
          <a:p>
            <a:r>
              <a:rPr lang="en-GB" i="1" dirty="0" smtClean="0"/>
              <a:t>“</a:t>
            </a:r>
            <a:r>
              <a:rPr lang="en-GB" i="1" dirty="0"/>
              <a:t>They’re all right saying that [a sanction] is a punishment for not going in but what are me and my son meant to eat for the rest of that week? Really, they were quick enough to take our money but if that’s the only money we’re getting, what are we meant to do?” (Patrick, </a:t>
            </a:r>
            <a:r>
              <a:rPr lang="en-GB" i="1" dirty="0" smtClean="0"/>
              <a:t>2017:138)</a:t>
            </a:r>
            <a:endParaRPr lang="en-GB" dirty="0"/>
          </a:p>
          <a:p>
            <a:endParaRPr lang="en-GB" i="1" dirty="0" smtClean="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1351263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a:bodyPr>
          <a:lstStyle/>
          <a:p>
            <a:r>
              <a:rPr lang="en-US" dirty="0" smtClean="0"/>
              <a:t>UK Welfare Reform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2836875"/>
            <a:ext cx="5904656" cy="3384376"/>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573104" y="1092592"/>
            <a:ext cx="1531288" cy="1736968"/>
          </a:xfrm>
          <a:prstGeom prst="rect">
            <a:avLst/>
          </a:prstGeom>
          <a:noFill/>
        </p:spPr>
      </p:pic>
      <p:pic>
        <p:nvPicPr>
          <p:cNvPr id="6" name="Content Placeholder 8" descr="\\neptune\glasgow shared\Kirsty\Presentations\new EWS.PN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5480" y="1033938"/>
            <a:ext cx="1686744" cy="1591176"/>
          </a:xfrm>
          <a:prstGeom prst="rect">
            <a:avLst/>
          </a:prstGeom>
          <a:noFill/>
          <a:ln>
            <a:noFill/>
          </a:ln>
        </p:spPr>
      </p:pic>
      <p:sp>
        <p:nvSpPr>
          <p:cNvPr id="7" name="Rectangle 1"/>
          <p:cNvSpPr>
            <a:spLocks noChangeArrowheads="1"/>
          </p:cNvSpPr>
          <p:nvPr/>
        </p:nvSpPr>
        <p:spPr bwMode="auto">
          <a:xfrm>
            <a:off x="271090" y="6184628"/>
            <a:ext cx="848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kumimoji="0" lang="en-GB" altLang="en-US" sz="2000" b="0" i="1" u="none" strike="noStrike" cap="none" normalizeH="0" dirty="0" smtClean="0">
                <a:ln>
                  <a:noFill/>
                </a:ln>
                <a:solidFill>
                  <a:schemeClr val="tx1"/>
                </a:solidFill>
                <a:effectLst/>
                <a:ea typeface="Calibri" panose="020F0502020204030204" pitchFamily="34" charset="0"/>
                <a:cs typeface="Arial" panose="020B0604020202020204" pitchFamily="34" charset="0"/>
              </a:rPr>
              <a:t> CPAG Early Warning System.</a:t>
            </a:r>
            <a:endParaRPr lang="en-GB" sz="2000" i="1" dirty="0"/>
          </a:p>
        </p:txBody>
      </p:sp>
    </p:spTree>
    <p:extLst>
      <p:ext uri="{BB962C8B-B14F-4D97-AF65-F5344CB8AC3E}">
        <p14:creationId xmlns:p14="http://schemas.microsoft.com/office/powerpoint/2010/main" val="1698336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a:bodyPr>
          <a:lstStyle/>
          <a:p>
            <a:r>
              <a:rPr lang="en-US" dirty="0" smtClean="0"/>
              <a:t>Financial management</a:t>
            </a:r>
            <a:endParaRPr lang="en-US" dirty="0"/>
          </a:p>
        </p:txBody>
      </p:sp>
      <p:sp>
        <p:nvSpPr>
          <p:cNvPr id="4" name="Rectangle 1"/>
          <p:cNvSpPr>
            <a:spLocks noChangeArrowheads="1"/>
          </p:cNvSpPr>
          <p:nvPr/>
        </p:nvSpPr>
        <p:spPr bwMode="auto">
          <a:xfrm>
            <a:off x="223519" y="6364748"/>
            <a:ext cx="80862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kumimoji="0" lang="en-GB" altLang="en-US" sz="2000" b="0" i="1" u="none" strike="noStrike" cap="none" normalizeH="0" dirty="0" smtClean="0">
                <a:ln>
                  <a:noFill/>
                </a:ln>
                <a:solidFill>
                  <a:schemeClr val="tx1"/>
                </a:solidFill>
                <a:effectLst/>
                <a:ea typeface="Calibri" panose="020F0502020204030204" pitchFamily="34" charset="0"/>
                <a:cs typeface="Arial" panose="020B0604020202020204" pitchFamily="34" charset="0"/>
              </a:rPr>
              <a:t> Finney &amp; Hayes </a:t>
            </a:r>
            <a:r>
              <a:rPr lang="en-GB" sz="2000" i="1" dirty="0" smtClean="0"/>
              <a:t>(2015), </a:t>
            </a:r>
            <a:r>
              <a:rPr lang="en-GB" sz="2000" i="1" dirty="0"/>
              <a:t>based </a:t>
            </a:r>
            <a:r>
              <a:rPr lang="en-GB" sz="2000" i="1" dirty="0" smtClean="0"/>
              <a:t>on Wealth and Assets Survey 2010-12.</a:t>
            </a:r>
            <a:endParaRPr lang="en-GB" sz="2000" dirty="0"/>
          </a:p>
        </p:txBody>
      </p:sp>
      <p:pic>
        <p:nvPicPr>
          <p:cNvPr id="6" name="Picture 5"/>
          <p:cNvPicPr>
            <a:picLocks noChangeAspect="1"/>
          </p:cNvPicPr>
          <p:nvPr/>
        </p:nvPicPr>
        <p:blipFill>
          <a:blip r:embed="rId3"/>
          <a:stretch>
            <a:fillRect/>
          </a:stretch>
        </p:blipFill>
        <p:spPr>
          <a:xfrm>
            <a:off x="0" y="1049544"/>
            <a:ext cx="9144000" cy="5129614"/>
          </a:xfrm>
          <a:prstGeom prst="rect">
            <a:avLst/>
          </a:prstGeom>
        </p:spPr>
      </p:pic>
    </p:spTree>
    <p:extLst>
      <p:ext uri="{BB962C8B-B14F-4D97-AF65-F5344CB8AC3E}">
        <p14:creationId xmlns:p14="http://schemas.microsoft.com/office/powerpoint/2010/main" val="2007279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14" y="141135"/>
            <a:ext cx="8229600" cy="957385"/>
          </a:xfrm>
        </p:spPr>
        <p:txBody>
          <a:bodyPr>
            <a:normAutofit/>
          </a:bodyPr>
          <a:lstStyle/>
          <a:p>
            <a:r>
              <a:rPr lang="en-US" dirty="0" smtClean="0"/>
              <a:t>Alternative perspectives?</a:t>
            </a:r>
            <a:endParaRPr lang="en-US" dirty="0"/>
          </a:p>
        </p:txBody>
      </p:sp>
      <p:sp>
        <p:nvSpPr>
          <p:cNvPr id="3" name="Content Placeholder 2"/>
          <p:cNvSpPr>
            <a:spLocks noGrp="1"/>
          </p:cNvSpPr>
          <p:nvPr>
            <p:ph idx="1"/>
          </p:nvPr>
        </p:nvSpPr>
        <p:spPr>
          <a:xfrm>
            <a:off x="457200" y="1074296"/>
            <a:ext cx="8229600" cy="5215598"/>
          </a:xfrm>
        </p:spPr>
        <p:txBody>
          <a:bodyPr>
            <a:normAutofit fontScale="25000" lnSpcReduction="20000"/>
          </a:bodyPr>
          <a:lstStyle/>
          <a:p>
            <a:r>
              <a:rPr lang="en-GB" sz="9600" dirty="0" smtClean="0">
                <a:latin typeface="Arial" panose="020B0604020202020204" pitchFamily="34" charset="0"/>
                <a:cs typeface="Arial" panose="020B0604020202020204" pitchFamily="34" charset="0"/>
              </a:rPr>
              <a:t>Five ‘pathways to poverty’: family </a:t>
            </a:r>
            <a:r>
              <a:rPr lang="en-GB" sz="9600" dirty="0">
                <a:latin typeface="Arial" panose="020B0604020202020204" pitchFamily="34" charset="0"/>
                <a:cs typeface="Arial" panose="020B0604020202020204" pitchFamily="34" charset="0"/>
              </a:rPr>
              <a:t>breakdown, educational failure, </a:t>
            </a:r>
            <a:r>
              <a:rPr lang="en-GB" sz="9600" dirty="0" err="1">
                <a:latin typeface="Arial" panose="020B0604020202020204" pitchFamily="34" charset="0"/>
                <a:cs typeface="Arial" panose="020B0604020202020204" pitchFamily="34" charset="0"/>
              </a:rPr>
              <a:t>worklessness</a:t>
            </a:r>
            <a:r>
              <a:rPr lang="en-GB" sz="9600" dirty="0">
                <a:latin typeface="Arial" panose="020B0604020202020204" pitchFamily="34" charset="0"/>
                <a:cs typeface="Arial" panose="020B0604020202020204" pitchFamily="34" charset="0"/>
              </a:rPr>
              <a:t> and dependency, addiction and serious personal </a:t>
            </a:r>
            <a:r>
              <a:rPr lang="en-GB" sz="9600" dirty="0" smtClean="0">
                <a:latin typeface="Arial" panose="020B0604020202020204" pitchFamily="34" charset="0"/>
                <a:cs typeface="Arial" panose="020B0604020202020204" pitchFamily="34" charset="0"/>
              </a:rPr>
              <a:t>debt (e.g. Centre for Social Justice) </a:t>
            </a:r>
          </a:p>
          <a:p>
            <a:r>
              <a:rPr lang="en-GB" sz="9600" dirty="0" smtClean="0">
                <a:latin typeface="Arial" panose="020B0604020202020204" pitchFamily="34" charset="0"/>
                <a:cs typeface="Arial" panose="020B0604020202020204" pitchFamily="34" charset="0"/>
              </a:rPr>
              <a:t>A move away from a “fixation” with income measures</a:t>
            </a:r>
          </a:p>
          <a:p>
            <a:pPr marL="0" indent="0">
              <a:buNone/>
            </a:pPr>
            <a:endParaRPr lang="en-GB" sz="9600" dirty="0" smtClean="0">
              <a:latin typeface="Arial" panose="020B0604020202020204" pitchFamily="34" charset="0"/>
              <a:cs typeface="Arial" panose="020B0604020202020204" pitchFamily="34" charset="0"/>
            </a:endParaRPr>
          </a:p>
          <a:p>
            <a:pPr marL="0" indent="0">
              <a:buNone/>
            </a:pPr>
            <a:r>
              <a:rPr lang="en-GB" sz="9600" dirty="0" smtClean="0">
                <a:latin typeface="Arial" panose="020B0604020202020204" pitchFamily="34" charset="0"/>
                <a:cs typeface="Arial" panose="020B0604020202020204" pitchFamily="34" charset="0"/>
              </a:rPr>
              <a:t>However:</a:t>
            </a:r>
          </a:p>
          <a:p>
            <a:pPr lvl="1"/>
            <a:r>
              <a:rPr lang="en-GB" sz="9600" dirty="0" smtClean="0">
                <a:latin typeface="Arial" panose="020B0604020202020204" pitchFamily="34" charset="0"/>
                <a:cs typeface="Arial" panose="020B0604020202020204" pitchFamily="34" charset="0"/>
              </a:rPr>
              <a:t>Conflation of cause, effect and measurement</a:t>
            </a:r>
          </a:p>
          <a:p>
            <a:pPr lvl="1"/>
            <a:r>
              <a:rPr lang="en-GB" sz="9600" dirty="0" smtClean="0">
                <a:latin typeface="Arial" panose="020B0604020202020204" pitchFamily="34" charset="0"/>
                <a:cs typeface="Arial" panose="020B0604020202020204" pitchFamily="34" charset="0"/>
              </a:rPr>
              <a:t>These measures do not help in measuring progress towards reducing child poverty.</a:t>
            </a:r>
          </a:p>
          <a:p>
            <a:pPr lvl="1"/>
            <a:r>
              <a:rPr lang="en-GB" sz="9600" dirty="0" smtClean="0">
                <a:latin typeface="Arial" panose="020B0604020202020204" pitchFamily="34" charset="0"/>
                <a:cs typeface="Arial" panose="020B0604020202020204" pitchFamily="34" charset="0"/>
              </a:rPr>
              <a:t>All the factors mentioned are a potential consequences of poverty (in childhood and adulthood), as much as causes.</a:t>
            </a:r>
          </a:p>
          <a:p>
            <a:pPr lvl="1"/>
            <a:r>
              <a:rPr lang="en-GB" sz="9600" dirty="0" smtClean="0">
                <a:latin typeface="Arial" panose="020B0604020202020204" pitchFamily="34" charset="0"/>
                <a:cs typeface="Arial" panose="020B0604020202020204" pitchFamily="34" charset="0"/>
              </a:rPr>
              <a:t>Some of them are future-orientated: action might help reduce the risk of poverty for children in the future, but will do nothing for child poverty now.</a:t>
            </a:r>
          </a:p>
          <a:p>
            <a:pPr marL="0" indent="0">
              <a:buNone/>
            </a:pPr>
            <a:r>
              <a:rPr lang="en-GB" sz="9800" dirty="0" smtClean="0"/>
              <a:t>					(Source: Stewart and Roberts, 2016)</a:t>
            </a:r>
          </a:p>
          <a:p>
            <a:pPr marL="0" indent="0">
              <a:buNone/>
            </a:pPr>
            <a:endParaRPr lang="en-GB" sz="9800" dirty="0"/>
          </a:p>
          <a:p>
            <a:pPr marL="0" indent="0">
              <a:buNone/>
            </a:pPr>
            <a:endParaRPr lang="en-GB" sz="9800" dirty="0" smtClean="0"/>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73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908537"/>
            <a:ext cx="8229600" cy="957385"/>
          </a:xfrm>
        </p:spPr>
        <p:txBody>
          <a:bodyPr>
            <a:normAutofit/>
          </a:bodyPr>
          <a:lstStyle/>
          <a:p>
            <a:r>
              <a:rPr lang="en-US" dirty="0" smtClean="0"/>
              <a:t>Aims of the session</a:t>
            </a:r>
            <a:endParaRPr lang="en-US" dirty="0"/>
          </a:p>
        </p:txBody>
      </p:sp>
      <p:sp>
        <p:nvSpPr>
          <p:cNvPr id="6" name="Content Placeholder 2"/>
          <p:cNvSpPr>
            <a:spLocks noGrp="1"/>
          </p:cNvSpPr>
          <p:nvPr>
            <p:ph idx="1"/>
          </p:nvPr>
        </p:nvSpPr>
        <p:spPr>
          <a:xfrm>
            <a:off x="457200" y="1887047"/>
            <a:ext cx="8229600" cy="3947625"/>
          </a:xfrm>
        </p:spPr>
        <p:txBody>
          <a:bodyPr>
            <a:normAutofit fontScale="40000" lnSpcReduction="20000"/>
          </a:bodyPr>
          <a:lstStyle/>
          <a:p>
            <a:pPr marL="0" indent="0">
              <a:buNone/>
            </a:pPr>
            <a:endParaRPr lang="en-GB" dirty="0"/>
          </a:p>
          <a:p>
            <a:pPr marL="514350" lvl="0" indent="-514350">
              <a:buFont typeface="+mj-lt"/>
              <a:buAutoNum type="arabicPeriod"/>
            </a:pPr>
            <a:r>
              <a:rPr lang="en-GB" sz="5900" dirty="0"/>
              <a:t>To get an update on the Child Poverty (Scotland) Bill;</a:t>
            </a:r>
          </a:p>
          <a:p>
            <a:pPr marL="514350" lvl="0" indent="-514350">
              <a:buFont typeface="+mj-lt"/>
              <a:buAutoNum type="arabicPeriod"/>
            </a:pPr>
            <a:r>
              <a:rPr lang="en-GB" sz="5900" dirty="0"/>
              <a:t>To seek views on what should be included in the content of the statutory guidance on local child poverty action plan reports;</a:t>
            </a:r>
          </a:p>
          <a:p>
            <a:pPr marL="514350" lvl="0" indent="-514350">
              <a:buFont typeface="+mj-lt"/>
              <a:buAutoNum type="arabicPeriod"/>
            </a:pPr>
            <a:r>
              <a:rPr lang="en-GB" sz="5900" dirty="0"/>
              <a:t>To provide summarised information on the causes of child poverty and current evidence base on effective interventions; </a:t>
            </a:r>
          </a:p>
          <a:p>
            <a:pPr marL="514350" lvl="0" indent="-514350">
              <a:buFont typeface="+mj-lt"/>
              <a:buAutoNum type="arabicPeriod"/>
            </a:pPr>
            <a:r>
              <a:rPr lang="en-GB" sz="5900" dirty="0"/>
              <a:t>To share insights and experience from each other on advocating for/influencing child poverty as a local priority;</a:t>
            </a:r>
          </a:p>
          <a:p>
            <a:pPr marL="514350" indent="-514350">
              <a:buFont typeface="+mj-lt"/>
              <a:buAutoNum type="arabicPeriod"/>
            </a:pPr>
            <a:r>
              <a:rPr lang="en-GB" sz="5900" dirty="0"/>
              <a:t>To consider what other type of support would be useful to access (e.g. data, outcomes planning, evaluation</a:t>
            </a:r>
            <a:r>
              <a:rPr lang="en-GB" sz="5900" dirty="0" smtClean="0"/>
              <a:t>).</a:t>
            </a:r>
            <a:endParaRPr lang="en-US" sz="5900" dirty="0"/>
          </a:p>
        </p:txBody>
      </p:sp>
    </p:spTree>
    <p:extLst>
      <p:ext uri="{BB962C8B-B14F-4D97-AF65-F5344CB8AC3E}">
        <p14:creationId xmlns:p14="http://schemas.microsoft.com/office/powerpoint/2010/main" val="2322983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a:bodyPr>
          <a:lstStyle/>
          <a:p>
            <a:r>
              <a:rPr lang="en-US" dirty="0" smtClean="0"/>
              <a:t>Scottish public opinion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800" y="1513840"/>
            <a:ext cx="3886200" cy="4155440"/>
          </a:xfrm>
          <a:prstGeom prst="rect">
            <a:avLst/>
          </a:prstGeom>
          <a:solidFill>
            <a:schemeClr val="bg1">
              <a:alpha val="0"/>
            </a:schemeClr>
          </a:solidFill>
        </p:spPr>
      </p:pic>
      <p:sp>
        <p:nvSpPr>
          <p:cNvPr id="6" name="Rectangle 5"/>
          <p:cNvSpPr/>
          <p:nvPr/>
        </p:nvSpPr>
        <p:spPr>
          <a:xfrm>
            <a:off x="121920" y="1341121"/>
            <a:ext cx="5811520" cy="3970318"/>
          </a:xfrm>
          <a:prstGeom prst="rect">
            <a:avLst/>
          </a:prstGeom>
        </p:spPr>
        <p:txBody>
          <a:bodyPr wrap="square">
            <a:spAutoFit/>
          </a:bodyPr>
          <a:lstStyle/>
          <a:p>
            <a:pPr lvl="0"/>
            <a:r>
              <a:rPr lang="en-GB" dirty="0" smtClean="0"/>
              <a:t>What is the </a:t>
            </a:r>
            <a:r>
              <a:rPr lang="en-GB" u="sng" dirty="0" smtClean="0"/>
              <a:t>main</a:t>
            </a:r>
            <a:r>
              <a:rPr lang="en-GB" dirty="0" smtClean="0"/>
              <a:t> cause of child poverty in Scotland today?</a:t>
            </a:r>
          </a:p>
          <a:p>
            <a:pPr lvl="0"/>
            <a:endParaRPr lang="en-GB" dirty="0" smtClean="0"/>
          </a:p>
          <a:p>
            <a:pPr marL="285750" lvl="0" indent="-285750">
              <a:buFont typeface="Arial" panose="020B0604020202020204" pitchFamily="34" charset="0"/>
              <a:buChar char="•"/>
            </a:pPr>
            <a:r>
              <a:rPr lang="en-GB" i="1" dirty="0"/>
              <a:t>Their parents suffer from alcoholism, </a:t>
            </a:r>
            <a:r>
              <a:rPr lang="en-GB" i="1" dirty="0" smtClean="0"/>
              <a:t>drug </a:t>
            </a:r>
            <a:r>
              <a:rPr lang="en-GB" i="1" dirty="0"/>
              <a:t>abuse or other </a:t>
            </a:r>
            <a:r>
              <a:rPr lang="en-GB" i="1" dirty="0" smtClean="0"/>
              <a:t>addictions </a:t>
            </a:r>
            <a:r>
              <a:rPr lang="en-GB" dirty="0" smtClean="0"/>
              <a:t>(29%)</a:t>
            </a:r>
          </a:p>
          <a:p>
            <a:pPr lvl="0"/>
            <a:endParaRPr lang="en-GB" dirty="0"/>
          </a:p>
          <a:p>
            <a:pPr marL="285750" lvl="0" indent="-285750">
              <a:buFont typeface="Arial" panose="020B0604020202020204" pitchFamily="34" charset="0"/>
              <a:buChar char="•"/>
            </a:pPr>
            <a:r>
              <a:rPr lang="en-GB" i="1" dirty="0" smtClean="0"/>
              <a:t>Because of inequalities in society </a:t>
            </a:r>
            <a:r>
              <a:rPr lang="en-GB" dirty="0" smtClean="0"/>
              <a:t>(16%)</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i="1" dirty="0" smtClean="0"/>
              <a:t>Their parents do not want to work </a:t>
            </a:r>
            <a:r>
              <a:rPr lang="en-GB" dirty="0" smtClean="0"/>
              <a:t>(13%)</a:t>
            </a:r>
          </a:p>
          <a:p>
            <a:pPr marL="285750" lvl="0" indent="-285750">
              <a:buFont typeface="Arial" panose="020B0604020202020204" pitchFamily="34" charset="0"/>
              <a:buChar char="•"/>
            </a:pPr>
            <a:endParaRPr lang="en-GB" dirty="0" smtClean="0"/>
          </a:p>
          <a:p>
            <a:pPr marL="285750" lvl="0" indent="-285750">
              <a:buFont typeface="Arial" panose="020B0604020202020204" pitchFamily="34" charset="0"/>
              <a:buChar char="•"/>
            </a:pPr>
            <a:r>
              <a:rPr lang="en-GB" i="1" dirty="0"/>
              <a:t>Their parents have been out of work for a long </a:t>
            </a:r>
            <a:r>
              <a:rPr lang="en-GB" i="1" dirty="0" smtClean="0"/>
              <a:t>time </a:t>
            </a:r>
            <a:r>
              <a:rPr lang="en-GB" dirty="0" smtClean="0"/>
              <a:t>(10%)</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i="1" dirty="0"/>
              <a:t>Their parents' work doesn't pay </a:t>
            </a:r>
            <a:r>
              <a:rPr lang="en-GB" i="1" dirty="0" smtClean="0"/>
              <a:t>enough </a:t>
            </a:r>
            <a:r>
              <a:rPr lang="en-GB" dirty="0" smtClean="0"/>
              <a:t>(8%)</a:t>
            </a:r>
            <a:endParaRPr lang="en-GB" dirty="0"/>
          </a:p>
          <a:p>
            <a:pPr lvl="0"/>
            <a:endParaRPr lang="en-GB" dirty="0"/>
          </a:p>
        </p:txBody>
      </p:sp>
      <p:sp>
        <p:nvSpPr>
          <p:cNvPr id="7" name="Rectangle 1"/>
          <p:cNvSpPr>
            <a:spLocks noChangeArrowheads="1"/>
          </p:cNvSpPr>
          <p:nvPr/>
        </p:nvSpPr>
        <p:spPr bwMode="auto">
          <a:xfrm>
            <a:off x="271090" y="6030740"/>
            <a:ext cx="848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lang="en-GB" altLang="en-US" sz="2000" i="1" dirty="0">
                <a:ea typeface="Calibri" panose="020F0502020204030204" pitchFamily="34" charset="0"/>
                <a:cs typeface="Arial" panose="020B0604020202020204" pitchFamily="34" charset="0"/>
              </a:rPr>
              <a:t> </a:t>
            </a:r>
            <a:r>
              <a:rPr lang="en-GB" altLang="en-US" sz="2000" i="1" dirty="0" smtClean="0">
                <a:ea typeface="Calibri" panose="020F0502020204030204" pitchFamily="34" charset="0"/>
                <a:cs typeface="Arial" panose="020B0604020202020204" pitchFamily="34" charset="0"/>
              </a:rPr>
              <a:t>Scottish Government (2015) </a:t>
            </a:r>
            <a:r>
              <a:rPr lang="en-GB" sz="2000" i="1" dirty="0"/>
              <a:t>Public Attitudes to Poverty, Inequality and Welfare in Scotland and </a:t>
            </a:r>
            <a:r>
              <a:rPr lang="en-GB" sz="2000" i="1" dirty="0" smtClean="0"/>
              <a:t>Britain, p. 15 </a:t>
            </a:r>
            <a:endParaRPr lang="en-GB" sz="2000" i="1" dirty="0"/>
          </a:p>
        </p:txBody>
      </p:sp>
    </p:spTree>
    <p:extLst>
      <p:ext uri="{BB962C8B-B14F-4D97-AF65-F5344CB8AC3E}">
        <p14:creationId xmlns:p14="http://schemas.microsoft.com/office/powerpoint/2010/main" val="2731322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8719"/>
            <a:ext cx="8229600" cy="957385"/>
          </a:xfrm>
        </p:spPr>
        <p:txBody>
          <a:bodyPr>
            <a:normAutofit fontScale="90000"/>
          </a:bodyPr>
          <a:lstStyle/>
          <a:p>
            <a:r>
              <a:rPr lang="en-US" dirty="0" smtClean="0">
                <a:cs typeface="Arial" panose="020B0604020202020204" pitchFamily="34" charset="0"/>
              </a:rPr>
              <a:t>Consequences for health (inequalities)</a:t>
            </a:r>
            <a:endParaRPr lang="en-US" dirty="0">
              <a:cs typeface="Arial" panose="020B0604020202020204" pitchFamily="34" charset="0"/>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graphicFrame>
        <p:nvGraphicFramePr>
          <p:cNvPr id="6" name="Content Placeholder 1"/>
          <p:cNvGraphicFramePr>
            <a:graphicFrameLocks noGrp="1"/>
          </p:cNvGraphicFramePr>
          <p:nvPr>
            <p:ph idx="1"/>
            <p:extLst/>
          </p:nvPr>
        </p:nvGraphicFramePr>
        <p:xfrm>
          <a:off x="316810" y="1827311"/>
          <a:ext cx="8392161" cy="2792982"/>
        </p:xfrm>
        <a:graphic>
          <a:graphicData uri="http://schemas.openxmlformats.org/drawingml/2006/table">
            <a:tbl>
              <a:tblPr firstRow="1" firstCol="1" bandRow="1">
                <a:tableStyleId>{5C22544A-7EE6-4342-B048-85BDC9FD1C3A}</a:tableStyleId>
              </a:tblPr>
              <a:tblGrid>
                <a:gridCol w="2802310"/>
                <a:gridCol w="5589851"/>
              </a:tblGrid>
              <a:tr h="444879">
                <a:tc>
                  <a:txBody>
                    <a:bodyPr/>
                    <a:lstStyle/>
                    <a:p>
                      <a:pPr>
                        <a:lnSpc>
                          <a:spcPct val="107000"/>
                        </a:lnSpc>
                        <a:spcAft>
                          <a:spcPts val="0"/>
                        </a:spcAft>
                      </a:pPr>
                      <a:r>
                        <a:rPr lang="en-GB" sz="2400" dirty="0">
                          <a:effectLst/>
                          <a:latin typeface="+mn-lt"/>
                        </a:rPr>
                        <a:t> </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smtClean="0">
                          <a:effectLst/>
                          <a:latin typeface="+mn-lt"/>
                          <a:ea typeface="Calibri" panose="020F0502020204030204" pitchFamily="34" charset="0"/>
                          <a:cs typeface="Times New Roman" panose="02020603050405020304" pitchFamily="18" charset="0"/>
                        </a:rPr>
                        <a:t>Examples of risks</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r>
              <a:tr h="526028">
                <a:tc>
                  <a:txBody>
                    <a:bodyPr/>
                    <a:lstStyle/>
                    <a:p>
                      <a:pPr>
                        <a:lnSpc>
                          <a:spcPct val="107000"/>
                        </a:lnSpc>
                        <a:spcAft>
                          <a:spcPts val="0"/>
                        </a:spcAft>
                      </a:pPr>
                      <a:r>
                        <a:rPr lang="en-GB" sz="2400" dirty="0" smtClean="0">
                          <a:effectLst/>
                          <a:latin typeface="+mn-lt"/>
                          <a:ea typeface="Calibri" panose="020F0502020204030204" pitchFamily="34" charset="0"/>
                          <a:cs typeface="Times New Roman" panose="02020603050405020304" pitchFamily="18" charset="0"/>
                        </a:rPr>
                        <a:t>Direct,</a:t>
                      </a:r>
                      <a:r>
                        <a:rPr lang="en-GB" sz="2400" baseline="0" dirty="0" smtClean="0">
                          <a:effectLst/>
                          <a:latin typeface="+mn-lt"/>
                          <a:ea typeface="Calibri" panose="020F0502020204030204" pitchFamily="34" charset="0"/>
                          <a:cs typeface="Times New Roman" panose="02020603050405020304" pitchFamily="18" charset="0"/>
                        </a:rPr>
                        <a:t> children today</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Arial" panose="020B0604020202020204" pitchFamily="34" charset="0"/>
                        <a:buChar char="•"/>
                      </a:pPr>
                      <a:r>
                        <a:rPr lang="en-GB" sz="2400" kern="1200" dirty="0" smtClean="0">
                          <a:solidFill>
                            <a:schemeClr val="dk1"/>
                          </a:solidFill>
                          <a:effectLst/>
                          <a:latin typeface="+mn-lt"/>
                          <a:ea typeface="+mn-ea"/>
                          <a:cs typeface="+mn-cs"/>
                        </a:rPr>
                        <a:t>Child social and emotional wellbeing</a:t>
                      </a:r>
                    </a:p>
                    <a:p>
                      <a:pPr marL="285750" indent="-285750">
                        <a:lnSpc>
                          <a:spcPct val="107000"/>
                        </a:lnSpc>
                        <a:spcAft>
                          <a:spcPts val="0"/>
                        </a:spcAft>
                        <a:buFont typeface="Arial" panose="020B0604020202020204" pitchFamily="34" charset="0"/>
                        <a:buChar char="•"/>
                      </a:pPr>
                      <a:r>
                        <a:rPr lang="en-GB" sz="2400" kern="1200" dirty="0" smtClean="0">
                          <a:solidFill>
                            <a:schemeClr val="dk1"/>
                          </a:solidFill>
                          <a:effectLst/>
                          <a:latin typeface="+mn-lt"/>
                          <a:ea typeface="+mn-ea"/>
                          <a:cs typeface="+mn-cs"/>
                        </a:rPr>
                        <a:t>Childhood</a:t>
                      </a:r>
                      <a:r>
                        <a:rPr lang="en-GB" sz="2400" kern="1200" baseline="0" dirty="0" smtClean="0">
                          <a:solidFill>
                            <a:schemeClr val="dk1"/>
                          </a:solidFill>
                          <a:effectLst/>
                          <a:latin typeface="+mn-lt"/>
                          <a:ea typeface="+mn-ea"/>
                          <a:cs typeface="+mn-cs"/>
                        </a:rPr>
                        <a:t> obesity</a:t>
                      </a:r>
                    </a:p>
                  </a:txBody>
                  <a:tcPr marL="68580" marR="68580" marT="0" marB="0"/>
                </a:tc>
              </a:tr>
              <a:tr h="476856">
                <a:tc>
                  <a:txBody>
                    <a:bodyPr/>
                    <a:lstStyle/>
                    <a:p>
                      <a:pPr>
                        <a:lnSpc>
                          <a:spcPct val="107000"/>
                        </a:lnSpc>
                        <a:spcAft>
                          <a:spcPts val="0"/>
                        </a:spcAft>
                      </a:pPr>
                      <a:r>
                        <a:rPr lang="en-GB" sz="2400" dirty="0" smtClean="0">
                          <a:effectLst/>
                          <a:latin typeface="+mn-lt"/>
                          <a:ea typeface="Calibri" panose="020F0502020204030204" pitchFamily="34" charset="0"/>
                          <a:cs typeface="Times New Roman" panose="02020603050405020304" pitchFamily="18" charset="0"/>
                        </a:rPr>
                        <a:t>Indirect,</a:t>
                      </a:r>
                      <a:r>
                        <a:rPr lang="en-GB" sz="2400" baseline="0" dirty="0" smtClean="0">
                          <a:effectLst/>
                          <a:latin typeface="+mn-lt"/>
                          <a:ea typeface="Calibri" panose="020F0502020204030204" pitchFamily="34" charset="0"/>
                          <a:cs typeface="Times New Roman" panose="02020603050405020304" pitchFamily="18" charset="0"/>
                        </a:rPr>
                        <a:t> parental</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Arial" panose="020B0604020202020204" pitchFamily="34" charset="0"/>
                        <a:buChar char="•"/>
                      </a:pPr>
                      <a:r>
                        <a:rPr lang="en-GB" sz="2400" dirty="0" smtClean="0">
                          <a:effectLst/>
                          <a:latin typeface="+mn-lt"/>
                          <a:ea typeface="Calibri" panose="020F0502020204030204" pitchFamily="34" charset="0"/>
                          <a:cs typeface="Times New Roman" panose="02020603050405020304" pitchFamily="18" charset="0"/>
                        </a:rPr>
                        <a:t>Poorer</a:t>
                      </a:r>
                      <a:r>
                        <a:rPr lang="en-GB" sz="2400" baseline="0" dirty="0" smtClean="0">
                          <a:effectLst/>
                          <a:latin typeface="+mn-lt"/>
                          <a:ea typeface="Calibri" panose="020F0502020204030204" pitchFamily="34" charset="0"/>
                          <a:cs typeface="Times New Roman" panose="02020603050405020304" pitchFamily="18" charset="0"/>
                        </a:rPr>
                        <a:t> p</a:t>
                      </a:r>
                      <a:r>
                        <a:rPr lang="en-GB" sz="2400" dirty="0" smtClean="0">
                          <a:effectLst/>
                          <a:latin typeface="+mn-lt"/>
                          <a:ea typeface="Calibri" panose="020F0502020204030204" pitchFamily="34" charset="0"/>
                          <a:cs typeface="Times New Roman" panose="02020603050405020304" pitchFamily="18" charset="0"/>
                        </a:rPr>
                        <a:t>arental mental health</a:t>
                      </a:r>
                    </a:p>
                    <a:p>
                      <a:pPr marL="285750" indent="-285750">
                        <a:lnSpc>
                          <a:spcPct val="107000"/>
                        </a:lnSpc>
                        <a:spcAft>
                          <a:spcPts val="0"/>
                        </a:spcAft>
                        <a:buFont typeface="Arial" panose="020B0604020202020204" pitchFamily="34" charset="0"/>
                        <a:buChar char="•"/>
                      </a:pPr>
                      <a:r>
                        <a:rPr lang="en-GB" sz="2400" dirty="0" smtClean="0">
                          <a:effectLst/>
                          <a:latin typeface="+mn-lt"/>
                          <a:ea typeface="Calibri" panose="020F0502020204030204" pitchFamily="34" charset="0"/>
                          <a:cs typeface="Times New Roman" panose="02020603050405020304" pitchFamily="18" charset="0"/>
                        </a:rPr>
                        <a:t>Passive</a:t>
                      </a:r>
                      <a:r>
                        <a:rPr lang="en-GB" sz="2400" baseline="0" dirty="0" smtClean="0">
                          <a:effectLst/>
                          <a:latin typeface="+mn-lt"/>
                          <a:ea typeface="Calibri" panose="020F0502020204030204" pitchFamily="34" charset="0"/>
                          <a:cs typeface="Times New Roman" panose="02020603050405020304" pitchFamily="18" charset="0"/>
                        </a:rPr>
                        <a:t> smoking</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r>
              <a:tr h="506763">
                <a:tc>
                  <a:txBody>
                    <a:bodyPr/>
                    <a:lstStyle/>
                    <a:p>
                      <a:pPr>
                        <a:lnSpc>
                          <a:spcPct val="107000"/>
                        </a:lnSpc>
                        <a:spcAft>
                          <a:spcPts val="0"/>
                        </a:spcAft>
                      </a:pPr>
                      <a:r>
                        <a:rPr lang="en-GB" sz="2400" dirty="0" smtClean="0">
                          <a:effectLst/>
                          <a:latin typeface="+mn-lt"/>
                          <a:ea typeface="Calibri" panose="020F0502020204030204" pitchFamily="34" charset="0"/>
                          <a:cs typeface="Times New Roman" panose="02020603050405020304" pitchFamily="18" charset="0"/>
                        </a:rPr>
                        <a:t>Direct,</a:t>
                      </a:r>
                      <a:r>
                        <a:rPr lang="en-GB" sz="2400" baseline="0" dirty="0" smtClean="0">
                          <a:effectLst/>
                          <a:latin typeface="+mn-lt"/>
                          <a:ea typeface="Calibri" panose="020F0502020204030204" pitchFamily="34" charset="0"/>
                          <a:cs typeface="Times New Roman" panose="02020603050405020304" pitchFamily="18" charset="0"/>
                        </a:rPr>
                        <a:t> long-term effects</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Arial" panose="020B0604020202020204" pitchFamily="34" charset="0"/>
                        <a:buChar char="•"/>
                      </a:pPr>
                      <a:r>
                        <a:rPr lang="en-GB" sz="2400" dirty="0" smtClean="0">
                          <a:effectLst/>
                          <a:latin typeface="+mn-lt"/>
                          <a:ea typeface="Calibri" panose="020F0502020204030204" pitchFamily="34" charset="0"/>
                          <a:cs typeface="Times New Roman" panose="02020603050405020304" pitchFamily="18" charset="0"/>
                        </a:rPr>
                        <a:t>Low(</a:t>
                      </a:r>
                      <a:r>
                        <a:rPr lang="en-GB" sz="2400" dirty="0" err="1" smtClean="0">
                          <a:effectLst/>
                          <a:latin typeface="+mn-lt"/>
                          <a:ea typeface="Calibri" panose="020F0502020204030204" pitchFamily="34" charset="0"/>
                          <a:cs typeface="Times New Roman" panose="02020603050405020304" pitchFamily="18" charset="0"/>
                        </a:rPr>
                        <a:t>er</a:t>
                      </a:r>
                      <a:r>
                        <a:rPr lang="en-GB" sz="2400" dirty="0" smtClean="0">
                          <a:effectLst/>
                          <a:latin typeface="+mn-lt"/>
                          <a:ea typeface="Calibri" panose="020F0502020204030204" pitchFamily="34" charset="0"/>
                          <a:cs typeface="Times New Roman" panose="02020603050405020304" pitchFamily="18" charset="0"/>
                        </a:rPr>
                        <a:t>) educational attainment</a:t>
                      </a:r>
                    </a:p>
                    <a:p>
                      <a:pPr marL="285750" indent="-285750">
                        <a:lnSpc>
                          <a:spcPct val="107000"/>
                        </a:lnSpc>
                        <a:spcAft>
                          <a:spcPts val="0"/>
                        </a:spcAft>
                        <a:buFont typeface="Arial" panose="020B0604020202020204" pitchFamily="34" charset="0"/>
                        <a:buChar char="•"/>
                      </a:pPr>
                      <a:r>
                        <a:rPr lang="en-GB" sz="2400" dirty="0" smtClean="0">
                          <a:effectLst/>
                          <a:latin typeface="+mn-lt"/>
                          <a:ea typeface="Calibri" panose="020F0502020204030204" pitchFamily="34" charset="0"/>
                          <a:cs typeface="Times New Roman" panose="02020603050405020304" pitchFamily="18" charset="0"/>
                        </a:rPr>
                        <a:t>Adult</a:t>
                      </a:r>
                      <a:r>
                        <a:rPr lang="en-GB" sz="2400" baseline="0" dirty="0" smtClean="0">
                          <a:effectLst/>
                          <a:latin typeface="+mn-lt"/>
                          <a:ea typeface="Calibri" panose="020F0502020204030204" pitchFamily="34" charset="0"/>
                          <a:cs typeface="Times New Roman" panose="02020603050405020304" pitchFamily="18" charset="0"/>
                        </a:rPr>
                        <a:t> homelessness</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angle 1"/>
          <p:cNvSpPr>
            <a:spLocks noChangeArrowheads="1"/>
          </p:cNvSpPr>
          <p:nvPr/>
        </p:nvSpPr>
        <p:spPr bwMode="auto">
          <a:xfrm>
            <a:off x="203200" y="1296319"/>
            <a:ext cx="27235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chemeClr val="tx1"/>
                </a:solidFill>
                <a:effectLst/>
                <a:latin typeface="+mj-lt"/>
              </a:rPr>
              <a:t>Why</a:t>
            </a:r>
            <a:r>
              <a:rPr kumimoji="0" lang="en-GB" altLang="en-US" sz="2400" b="0" i="0" u="none" strike="noStrike" cap="none" normalizeH="0" dirty="0" smtClean="0">
                <a:ln>
                  <a:noFill/>
                </a:ln>
                <a:solidFill>
                  <a:schemeClr val="tx1"/>
                </a:solidFill>
                <a:effectLst/>
                <a:latin typeface="+mj-lt"/>
              </a:rPr>
              <a:t> does it matter?</a:t>
            </a:r>
            <a:endParaRPr kumimoji="0" lang="en-GB" altLang="en-US" sz="2400" b="0" i="0" u="none" strike="noStrike" cap="none" normalizeH="0" baseline="0" dirty="0" smtClean="0">
              <a:ln>
                <a:noFill/>
              </a:ln>
              <a:solidFill>
                <a:schemeClr val="tx1"/>
              </a:solidFill>
              <a:effectLst/>
              <a:latin typeface="+mj-lt"/>
            </a:endParaRPr>
          </a:p>
        </p:txBody>
      </p:sp>
      <p:sp>
        <p:nvSpPr>
          <p:cNvPr id="7" name="Rectangle 1"/>
          <p:cNvSpPr>
            <a:spLocks noChangeArrowheads="1"/>
          </p:cNvSpPr>
          <p:nvPr/>
        </p:nvSpPr>
        <p:spPr bwMode="auto">
          <a:xfrm>
            <a:off x="271090" y="5231572"/>
            <a:ext cx="848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lang="en-GB" altLang="en-US" sz="2000" i="1" dirty="0"/>
              <a:t> </a:t>
            </a:r>
            <a:r>
              <a:rPr lang="en-GB" sz="2000" i="1" dirty="0"/>
              <a:t>Cooper </a:t>
            </a:r>
            <a:r>
              <a:rPr lang="en-GB" sz="2000" i="1" dirty="0" smtClean="0"/>
              <a:t>&amp; Stewart (2017), Cooper &amp; Stewart (2015), </a:t>
            </a:r>
            <a:r>
              <a:rPr lang="en-GB" sz="2000" i="1" dirty="0"/>
              <a:t>Bramley &amp; </a:t>
            </a:r>
            <a:endParaRPr lang="en-GB" sz="2000" i="1" dirty="0" smtClean="0"/>
          </a:p>
          <a:p>
            <a:pPr defTabSz="914400" eaLnBrk="0" fontAlgn="base" hangingPunct="0">
              <a:spcBef>
                <a:spcPct val="0"/>
              </a:spcBef>
              <a:spcAft>
                <a:spcPct val="0"/>
              </a:spcAft>
            </a:pPr>
            <a:r>
              <a:rPr lang="en-GB" sz="2000" i="1" dirty="0" smtClean="0"/>
              <a:t>Fitzpatrick </a:t>
            </a:r>
            <a:r>
              <a:rPr lang="en-GB" sz="2000" i="1" dirty="0"/>
              <a:t>(2017</a:t>
            </a:r>
            <a:r>
              <a:rPr lang="en-GB" sz="2000" i="1" dirty="0" smtClean="0"/>
              <a:t>), </a:t>
            </a:r>
            <a:endParaRPr lang="en-GB" sz="2000" i="1" dirty="0"/>
          </a:p>
        </p:txBody>
      </p:sp>
    </p:spTree>
    <p:extLst>
      <p:ext uri="{BB962C8B-B14F-4D97-AF65-F5344CB8AC3E}">
        <p14:creationId xmlns:p14="http://schemas.microsoft.com/office/powerpoint/2010/main" val="942200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98" y="1205872"/>
            <a:ext cx="7773074" cy="4115157"/>
          </a:xfrm>
          <a:prstGeom prst="rect">
            <a:avLst/>
          </a:prstGeom>
          <a:ln>
            <a:solidFill>
              <a:schemeClr val="tx2"/>
            </a:solid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56" y="1421896"/>
            <a:ext cx="7773074" cy="4115157"/>
          </a:xfrm>
          <a:prstGeom prst="rect">
            <a:avLst/>
          </a:prstGeom>
          <a:solidFill>
            <a:schemeClr val="bg1"/>
          </a:solidFill>
          <a:ln>
            <a:solidFill>
              <a:schemeClr val="tx2"/>
            </a:solidFill>
          </a:ln>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39" y="1637920"/>
            <a:ext cx="7773074" cy="4115157"/>
          </a:xfrm>
          <a:prstGeom prst="rect">
            <a:avLst/>
          </a:prstGeom>
          <a:solidFill>
            <a:schemeClr val="bg1"/>
          </a:solidFill>
          <a:ln>
            <a:solidFill>
              <a:schemeClr val="tx2"/>
            </a:solidFill>
          </a:ln>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2" y="1849384"/>
            <a:ext cx="7773074" cy="4115157"/>
          </a:xfrm>
          <a:prstGeom prst="rect">
            <a:avLst/>
          </a:prstGeom>
          <a:solidFill>
            <a:schemeClr val="bg1"/>
          </a:solidFill>
          <a:ln>
            <a:solidFill>
              <a:schemeClr val="tx2"/>
            </a:solidFill>
          </a:ln>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 y="2060848"/>
            <a:ext cx="7773074" cy="4115157"/>
          </a:xfrm>
          <a:prstGeom prst="rect">
            <a:avLst/>
          </a:prstGeom>
          <a:solidFill>
            <a:schemeClr val="bg1"/>
          </a:solidFill>
          <a:ln>
            <a:solidFill>
              <a:schemeClr val="tx2"/>
            </a:solidFill>
          </a:ln>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16" y="2276872"/>
            <a:ext cx="7773074" cy="4115157"/>
          </a:xfrm>
          <a:prstGeom prst="rect">
            <a:avLst/>
          </a:prstGeom>
          <a:solidFill>
            <a:schemeClr val="bg1"/>
          </a:solidFill>
          <a:ln>
            <a:solidFill>
              <a:schemeClr val="tx2"/>
            </a:solidFill>
          </a:ln>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9633" y="2492896"/>
            <a:ext cx="7773074" cy="4115157"/>
          </a:xfrm>
          <a:prstGeom prst="rect">
            <a:avLst/>
          </a:prstGeom>
          <a:solidFill>
            <a:schemeClr val="bg1"/>
          </a:solidFill>
          <a:ln>
            <a:solidFill>
              <a:schemeClr val="tx2"/>
            </a:solidFill>
          </a:ln>
        </p:spPr>
      </p:pic>
      <p:sp>
        <p:nvSpPr>
          <p:cNvPr id="2" name="Title 1"/>
          <p:cNvSpPr>
            <a:spLocks noGrp="1"/>
          </p:cNvSpPr>
          <p:nvPr>
            <p:ph type="title"/>
          </p:nvPr>
        </p:nvSpPr>
        <p:spPr/>
        <p:txBody>
          <a:bodyPr>
            <a:normAutofit/>
          </a:bodyPr>
          <a:lstStyle/>
          <a:p>
            <a:r>
              <a:rPr lang="en-GB" dirty="0" smtClean="0"/>
              <a:t>Cumulative impact </a:t>
            </a:r>
            <a:endParaRPr lang="en-GB" dirty="0"/>
          </a:p>
        </p:txBody>
      </p:sp>
    </p:spTree>
    <p:extLst>
      <p:ext uri="{BB962C8B-B14F-4D97-AF65-F5344CB8AC3E}">
        <p14:creationId xmlns:p14="http://schemas.microsoft.com/office/powerpoint/2010/main" val="400093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8719"/>
            <a:ext cx="8229600" cy="957385"/>
          </a:xfrm>
        </p:spPr>
        <p:txBody>
          <a:bodyPr>
            <a:normAutofit/>
          </a:bodyPr>
          <a:lstStyle/>
          <a:p>
            <a:r>
              <a:rPr lang="en-US" dirty="0" smtClean="0">
                <a:cs typeface="Arial" panose="020B0604020202020204" pitchFamily="34" charset="0"/>
              </a:rPr>
              <a:t>Child mental wellbeing &amp; income</a:t>
            </a:r>
            <a:endParaRPr lang="en-US" dirty="0">
              <a:cs typeface="Arial" panose="020B0604020202020204" pitchFamily="34" charset="0"/>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sp>
        <p:nvSpPr>
          <p:cNvPr id="7" name="Rectangle 1"/>
          <p:cNvSpPr>
            <a:spLocks noChangeArrowheads="1"/>
          </p:cNvSpPr>
          <p:nvPr/>
        </p:nvSpPr>
        <p:spPr bwMode="auto">
          <a:xfrm>
            <a:off x="271090" y="6184628"/>
            <a:ext cx="848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kumimoji="0" lang="en-GB" altLang="en-US" sz="2000" b="0" i="1" u="none" strike="noStrike" cap="none" normalizeH="0" dirty="0" smtClean="0">
                <a:ln>
                  <a:noFill/>
                </a:ln>
                <a:solidFill>
                  <a:schemeClr val="tx1"/>
                </a:solidFill>
                <a:effectLst/>
                <a:ea typeface="Calibri" panose="020F0502020204030204" pitchFamily="34" charset="0"/>
                <a:cs typeface="Arial" panose="020B0604020202020204" pitchFamily="34" charset="0"/>
              </a:rPr>
              <a:t> Scottish Health Survey</a:t>
            </a:r>
            <a:endParaRPr lang="en-GB" sz="2000" i="1" dirty="0"/>
          </a:p>
        </p:txBody>
      </p:sp>
      <p:pic>
        <p:nvPicPr>
          <p:cNvPr id="4" name="Picture 3"/>
          <p:cNvPicPr>
            <a:picLocks noChangeAspect="1"/>
          </p:cNvPicPr>
          <p:nvPr/>
        </p:nvPicPr>
        <p:blipFill>
          <a:blip r:embed="rId3"/>
          <a:stretch>
            <a:fillRect/>
          </a:stretch>
        </p:blipFill>
        <p:spPr>
          <a:xfrm>
            <a:off x="125150" y="1135108"/>
            <a:ext cx="8629540" cy="5049520"/>
          </a:xfrm>
          <a:prstGeom prst="rect">
            <a:avLst/>
          </a:prstGeom>
        </p:spPr>
      </p:pic>
      <p:pic>
        <p:nvPicPr>
          <p:cNvPr id="10" name="Picture 9"/>
          <p:cNvPicPr>
            <a:picLocks noChangeAspect="1"/>
          </p:cNvPicPr>
          <p:nvPr/>
        </p:nvPicPr>
        <p:blipFill>
          <a:blip r:embed="rId3"/>
          <a:stretch>
            <a:fillRect/>
          </a:stretch>
        </p:blipFill>
        <p:spPr>
          <a:xfrm>
            <a:off x="84744" y="1135108"/>
            <a:ext cx="8974512" cy="5049520"/>
          </a:xfrm>
          <a:prstGeom prst="rect">
            <a:avLst/>
          </a:prstGeom>
        </p:spPr>
      </p:pic>
    </p:spTree>
    <p:extLst>
      <p:ext uri="{BB962C8B-B14F-4D97-AF65-F5344CB8AC3E}">
        <p14:creationId xmlns:p14="http://schemas.microsoft.com/office/powerpoint/2010/main" val="374853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8719"/>
            <a:ext cx="8229600" cy="957385"/>
          </a:xfrm>
        </p:spPr>
        <p:txBody>
          <a:bodyPr>
            <a:normAutofit fontScale="90000"/>
          </a:bodyPr>
          <a:lstStyle/>
          <a:p>
            <a:r>
              <a:rPr lang="en-US" dirty="0" smtClean="0">
                <a:cs typeface="Arial" panose="020B0604020202020204" pitchFamily="34" charset="0"/>
              </a:rPr>
              <a:t>Children, passive smoking &amp; income</a:t>
            </a:r>
            <a:endParaRPr lang="en-US" dirty="0">
              <a:cs typeface="Arial" panose="020B0604020202020204" pitchFamily="34" charset="0"/>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sp>
        <p:nvSpPr>
          <p:cNvPr id="7" name="Rectangle 1"/>
          <p:cNvSpPr>
            <a:spLocks noChangeArrowheads="1"/>
          </p:cNvSpPr>
          <p:nvPr/>
        </p:nvSpPr>
        <p:spPr bwMode="auto">
          <a:xfrm>
            <a:off x="271090" y="6184628"/>
            <a:ext cx="848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kumimoji="0" lang="en-GB" altLang="en-US" sz="2000" b="0" i="1" u="none" strike="noStrike" cap="none" normalizeH="0" dirty="0" smtClean="0">
                <a:ln>
                  <a:noFill/>
                </a:ln>
                <a:solidFill>
                  <a:schemeClr val="tx1"/>
                </a:solidFill>
                <a:effectLst/>
                <a:ea typeface="Calibri" panose="020F0502020204030204" pitchFamily="34" charset="0"/>
                <a:cs typeface="Arial" panose="020B0604020202020204" pitchFamily="34" charset="0"/>
              </a:rPr>
              <a:t> Scottish Health Survey</a:t>
            </a:r>
            <a:endParaRPr lang="en-GB" sz="2000" i="1" dirty="0"/>
          </a:p>
        </p:txBody>
      </p:sp>
      <p:pic>
        <p:nvPicPr>
          <p:cNvPr id="2" name="Picture 1"/>
          <p:cNvPicPr>
            <a:picLocks noChangeAspect="1"/>
          </p:cNvPicPr>
          <p:nvPr/>
        </p:nvPicPr>
        <p:blipFill>
          <a:blip r:embed="rId3"/>
          <a:stretch>
            <a:fillRect/>
          </a:stretch>
        </p:blipFill>
        <p:spPr>
          <a:xfrm>
            <a:off x="132079" y="1123333"/>
            <a:ext cx="8493762" cy="5124754"/>
          </a:xfrm>
          <a:prstGeom prst="rect">
            <a:avLst/>
          </a:prstGeom>
        </p:spPr>
      </p:pic>
    </p:spTree>
    <p:extLst>
      <p:ext uri="{BB962C8B-B14F-4D97-AF65-F5344CB8AC3E}">
        <p14:creationId xmlns:p14="http://schemas.microsoft.com/office/powerpoint/2010/main" val="426226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a:bodyPr>
          <a:lstStyle/>
          <a:p>
            <a:r>
              <a:rPr lang="en-US" dirty="0" smtClean="0"/>
              <a:t>Long-term risks</a:t>
            </a:r>
            <a:endParaRPr lang="en-US" dirty="0"/>
          </a:p>
        </p:txBody>
      </p:sp>
      <p:sp>
        <p:nvSpPr>
          <p:cNvPr id="3" name="Content Placeholder 2"/>
          <p:cNvSpPr>
            <a:spLocks noGrp="1"/>
          </p:cNvSpPr>
          <p:nvPr>
            <p:ph idx="1"/>
          </p:nvPr>
        </p:nvSpPr>
        <p:spPr>
          <a:xfrm>
            <a:off x="457200" y="1225842"/>
            <a:ext cx="8229600" cy="5215598"/>
          </a:xfrm>
        </p:spPr>
        <p:txBody>
          <a:bodyPr>
            <a:normAutofit fontScale="25000" lnSpcReduction="20000"/>
          </a:bodyPr>
          <a:lstStyle/>
          <a:p>
            <a:pPr marL="0" indent="0">
              <a:buNone/>
            </a:pPr>
            <a:r>
              <a:rPr lang="en-GB" sz="10000" b="1" dirty="0" smtClean="0"/>
              <a:t>Homelessness</a:t>
            </a:r>
            <a:r>
              <a:rPr lang="en-GB" sz="10000" b="1" dirty="0"/>
              <a:t> </a:t>
            </a:r>
          </a:p>
          <a:p>
            <a:pPr marL="0" indent="0">
              <a:buNone/>
            </a:pPr>
            <a:endParaRPr lang="en-GB" sz="10000" dirty="0" smtClean="0"/>
          </a:p>
          <a:p>
            <a:pPr marL="0" indent="0">
              <a:buNone/>
            </a:pPr>
            <a:r>
              <a:rPr lang="en-GB" sz="10000" dirty="0" smtClean="0"/>
              <a:t>Using </a:t>
            </a:r>
            <a:r>
              <a:rPr lang="en-GB" sz="10000" dirty="0"/>
              <a:t>data from the British Cohort Study, Bramley and Fitzpatrick (2017) highlight the importance of childhood poverty in contributing to the increased risk of adult homelessness.  They conclude:</a:t>
            </a:r>
          </a:p>
          <a:p>
            <a:pPr marL="0" indent="0">
              <a:buNone/>
            </a:pPr>
            <a:endParaRPr lang="en-GB" sz="10000" i="1" dirty="0" smtClean="0"/>
          </a:p>
          <a:p>
            <a:pPr marL="0" indent="0">
              <a:buNone/>
            </a:pPr>
            <a:r>
              <a:rPr lang="en-GB" sz="10000" i="1" dirty="0" smtClean="0"/>
              <a:t>“</a:t>
            </a:r>
            <a:r>
              <a:rPr lang="en-GB" sz="10000" i="1" dirty="0"/>
              <a:t>Our analysis also emphatically underlines the centrality of poverty to the generation of </a:t>
            </a:r>
            <a:r>
              <a:rPr lang="en-GB" sz="10000" b="1" i="1" dirty="0"/>
              <a:t>homelessness…action on addressing child poverty ought to be an overriding policy priority in this field”</a:t>
            </a:r>
            <a:r>
              <a:rPr lang="en-GB" sz="10000" i="1" dirty="0"/>
              <a:t> </a:t>
            </a:r>
            <a:r>
              <a:rPr lang="en-GB" sz="10000" dirty="0"/>
              <a:t>(Bramley and Fitzpatrick, 2017: 18-19) </a:t>
            </a:r>
          </a:p>
          <a:p>
            <a:pPr marL="0" indent="0">
              <a:buNone/>
            </a:pPr>
            <a:endParaRPr lang="en-GB" sz="9800" dirty="0" smtClean="0"/>
          </a:p>
          <a:p>
            <a:pPr marL="0" indent="0">
              <a:buNone/>
            </a:pPr>
            <a:endParaRPr lang="en-US" dirty="0"/>
          </a:p>
        </p:txBody>
      </p:sp>
    </p:spTree>
    <p:extLst>
      <p:ext uri="{BB962C8B-B14F-4D97-AF65-F5344CB8AC3E}">
        <p14:creationId xmlns:p14="http://schemas.microsoft.com/office/powerpoint/2010/main" val="2920031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a:bodyPr>
          <a:lstStyle/>
          <a:p>
            <a:r>
              <a:rPr lang="en-US" dirty="0" smtClean="0"/>
              <a:t>Long-term risks</a:t>
            </a:r>
            <a:endParaRPr lang="en-US" dirty="0"/>
          </a:p>
        </p:txBody>
      </p:sp>
      <p:sp>
        <p:nvSpPr>
          <p:cNvPr id="3" name="Content Placeholder 2"/>
          <p:cNvSpPr>
            <a:spLocks noGrp="1"/>
          </p:cNvSpPr>
          <p:nvPr>
            <p:ph idx="1"/>
          </p:nvPr>
        </p:nvSpPr>
        <p:spPr>
          <a:xfrm>
            <a:off x="457200" y="1225842"/>
            <a:ext cx="8229600" cy="5215598"/>
          </a:xfrm>
        </p:spPr>
        <p:txBody>
          <a:bodyPr>
            <a:normAutofit/>
          </a:bodyPr>
          <a:lstStyle/>
          <a:p>
            <a:pPr marL="0" indent="0">
              <a:buNone/>
            </a:pPr>
            <a:r>
              <a:rPr lang="en-GB" b="1" dirty="0" smtClean="0"/>
              <a:t>Educational attainment</a:t>
            </a:r>
            <a:r>
              <a:rPr lang="en-GB" b="1" dirty="0"/>
              <a:t> </a:t>
            </a:r>
          </a:p>
          <a:p>
            <a:pPr marL="0" indent="0">
              <a:buNone/>
            </a:pPr>
            <a:endParaRPr lang="en-GB" sz="2500" dirty="0" smtClean="0"/>
          </a:p>
          <a:p>
            <a:pPr marL="0" indent="0">
              <a:buNone/>
            </a:pPr>
            <a:r>
              <a:rPr lang="en-GB" sz="2200" dirty="0" smtClean="0"/>
              <a:t>Analyses of Growing Up in Scotland found that by </a:t>
            </a:r>
            <a:r>
              <a:rPr lang="en-GB" sz="2200" dirty="0"/>
              <a:t>age 5, children in low-income households had vocabulary development that was 13-months behind and problem solving that was 10 months behind that of children living in high-income </a:t>
            </a:r>
            <a:r>
              <a:rPr lang="en-GB" sz="2200" dirty="0" smtClean="0"/>
              <a:t>households (Bradshaw, 2011).</a:t>
            </a:r>
          </a:p>
          <a:p>
            <a:pPr marL="0" indent="0">
              <a:buNone/>
            </a:pPr>
            <a:endParaRPr lang="en-GB" sz="2200" dirty="0" smtClean="0"/>
          </a:p>
          <a:p>
            <a:pPr marL="0" indent="0">
              <a:buNone/>
            </a:pPr>
            <a:r>
              <a:rPr lang="en-GB" sz="2200" dirty="0" smtClean="0"/>
              <a:t>In </a:t>
            </a:r>
            <a:r>
              <a:rPr lang="en-GB" sz="2200" dirty="0"/>
              <a:t>their review of the educational gap in Scotland, </a:t>
            </a:r>
            <a:r>
              <a:rPr lang="en-GB" sz="2200" dirty="0" err="1"/>
              <a:t>Sosu</a:t>
            </a:r>
            <a:r>
              <a:rPr lang="en-GB" sz="2200" dirty="0"/>
              <a:t> and Ellis (2014) note that:  </a:t>
            </a:r>
            <a:r>
              <a:rPr lang="en-GB" sz="2200" i="1" dirty="0"/>
              <a:t>"If schools are to close the gap, they must be supported by anti-poverty strategies aimed at reducing income inequality....</a:t>
            </a:r>
            <a:r>
              <a:rPr lang="en-GB" sz="2200" b="1" i="1" dirty="0"/>
              <a:t>A key message for Scotland is that reducing the attainment gap must involve concrete strategies that increase income levels to families living in poverty."</a:t>
            </a:r>
            <a:r>
              <a:rPr lang="en-GB" sz="2200" b="1" dirty="0"/>
              <a:t> </a:t>
            </a:r>
            <a:r>
              <a:rPr lang="en-GB" sz="2200" dirty="0"/>
              <a:t>(</a:t>
            </a:r>
            <a:r>
              <a:rPr lang="en-GB" sz="2200" dirty="0" err="1"/>
              <a:t>Sosu</a:t>
            </a:r>
            <a:r>
              <a:rPr lang="en-GB" sz="2200" dirty="0"/>
              <a:t> and Ellis, 2014: 38)</a:t>
            </a:r>
            <a:r>
              <a:rPr lang="en-GB" sz="2200" dirty="0" smtClean="0"/>
              <a:t> </a:t>
            </a:r>
            <a:endParaRPr lang="en-GB" sz="2200" i="1" dirty="0" smtClean="0"/>
          </a:p>
          <a:p>
            <a:pPr marL="0" indent="0">
              <a:buNone/>
            </a:pPr>
            <a:endParaRPr lang="en-GB" sz="9800" dirty="0" smtClean="0"/>
          </a:p>
          <a:p>
            <a:pPr marL="0" indent="0">
              <a:buNone/>
            </a:pPr>
            <a:endParaRPr lang="en-US" dirty="0"/>
          </a:p>
        </p:txBody>
      </p:sp>
    </p:spTree>
    <p:extLst>
      <p:ext uri="{BB962C8B-B14F-4D97-AF65-F5344CB8AC3E}">
        <p14:creationId xmlns:p14="http://schemas.microsoft.com/office/powerpoint/2010/main" val="1969493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a:bodyPr>
          <a:lstStyle/>
          <a:p>
            <a:r>
              <a:rPr lang="en-US" dirty="0" err="1" smtClean="0"/>
              <a:t>ScotPHO</a:t>
            </a:r>
            <a:r>
              <a:rPr lang="en-US" dirty="0" smtClean="0"/>
              <a:t> Profiles</a:t>
            </a:r>
            <a:endParaRPr lang="en-US" dirty="0"/>
          </a:p>
        </p:txBody>
      </p:sp>
      <p:sp>
        <p:nvSpPr>
          <p:cNvPr id="3" name="Content Placeholder 2"/>
          <p:cNvSpPr>
            <a:spLocks noGrp="1"/>
          </p:cNvSpPr>
          <p:nvPr>
            <p:ph idx="1"/>
          </p:nvPr>
        </p:nvSpPr>
        <p:spPr>
          <a:xfrm>
            <a:off x="457199" y="1225842"/>
            <a:ext cx="8686801" cy="5215598"/>
          </a:xfrm>
        </p:spPr>
        <p:txBody>
          <a:bodyPr>
            <a:normAutofit/>
          </a:bodyPr>
          <a:lstStyle/>
          <a:p>
            <a:r>
              <a:rPr lang="en-GB" dirty="0" smtClean="0"/>
              <a:t>Will be launched end September 2017:</a:t>
            </a:r>
          </a:p>
          <a:p>
            <a:pPr lvl="1"/>
            <a:r>
              <a:rPr lang="en-GB" dirty="0" smtClean="0"/>
              <a:t>Updated Children </a:t>
            </a:r>
            <a:r>
              <a:rPr lang="en-GB" dirty="0"/>
              <a:t>and Young People's </a:t>
            </a:r>
            <a:r>
              <a:rPr lang="en-GB" dirty="0" smtClean="0"/>
              <a:t>Profiles</a:t>
            </a:r>
          </a:p>
          <a:p>
            <a:pPr lvl="1"/>
            <a:r>
              <a:rPr lang="en-GB" dirty="0" smtClean="0"/>
              <a:t>Community Health and Wellbeing profiles (2011 DZs)</a:t>
            </a:r>
          </a:p>
          <a:p>
            <a:pPr marL="457200" lvl="1" indent="0">
              <a:buNone/>
            </a:pPr>
            <a:endParaRPr lang="en-GB" dirty="0" smtClean="0"/>
          </a:p>
          <a:p>
            <a:pPr marL="0" indent="0">
              <a:buNone/>
            </a:pPr>
            <a:endParaRPr lang="en-GB" b="1" dirty="0" smtClean="0"/>
          </a:p>
          <a:p>
            <a:pPr marL="0" indent="0">
              <a:buNone/>
            </a:pPr>
            <a:endParaRPr lang="en-GB" sz="9800"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457200" y="2950924"/>
            <a:ext cx="8229600" cy="3357277"/>
          </a:xfrm>
          <a:prstGeom prst="rect">
            <a:avLst/>
          </a:prstGeom>
        </p:spPr>
      </p:pic>
    </p:spTree>
    <p:extLst>
      <p:ext uri="{BB962C8B-B14F-4D97-AF65-F5344CB8AC3E}">
        <p14:creationId xmlns:p14="http://schemas.microsoft.com/office/powerpoint/2010/main" val="3666818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991403"/>
            <a:ext cx="8229600" cy="1177099"/>
          </a:xfrm>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63923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594606" y="3779794"/>
            <a:ext cx="6401355" cy="1828959"/>
          </a:xfrm>
          <a:prstGeom prst="rect">
            <a:avLst/>
          </a:prstGeom>
        </p:spPr>
      </p:pic>
      <p:pic>
        <p:nvPicPr>
          <p:cNvPr id="10" name="Picture 9"/>
          <p:cNvPicPr>
            <a:picLocks noChangeAspect="1"/>
          </p:cNvPicPr>
          <p:nvPr/>
        </p:nvPicPr>
        <p:blipFill>
          <a:blip r:embed="rId5"/>
          <a:stretch>
            <a:fillRect/>
          </a:stretch>
        </p:blipFill>
        <p:spPr>
          <a:xfrm>
            <a:off x="802422" y="2316349"/>
            <a:ext cx="7773074" cy="1475360"/>
          </a:xfrm>
          <a:prstGeom prst="rect">
            <a:avLst/>
          </a:prstGeom>
        </p:spPr>
      </p:pic>
    </p:spTree>
    <p:extLst>
      <p:ext uri="{BB962C8B-B14F-4D97-AF65-F5344CB8AC3E}">
        <p14:creationId xmlns:p14="http://schemas.microsoft.com/office/powerpoint/2010/main" val="202125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537"/>
            <a:ext cx="8229600" cy="957385"/>
          </a:xfrm>
        </p:spPr>
        <p:txBody>
          <a:bodyPr>
            <a:normAutofit/>
          </a:bodyPr>
          <a:lstStyle/>
          <a:p>
            <a:r>
              <a:rPr lang="en-US" dirty="0" err="1" smtClean="0"/>
              <a:t>Programme</a:t>
            </a:r>
            <a:endParaRPr lang="en-US" dirty="0"/>
          </a:p>
        </p:txBody>
      </p:sp>
      <p:sp>
        <p:nvSpPr>
          <p:cNvPr id="3" name="Content Placeholder 2"/>
          <p:cNvSpPr>
            <a:spLocks noGrp="1"/>
          </p:cNvSpPr>
          <p:nvPr>
            <p:ph idx="1"/>
          </p:nvPr>
        </p:nvSpPr>
        <p:spPr>
          <a:xfrm>
            <a:off x="457200" y="1865922"/>
            <a:ext cx="8382000" cy="4407878"/>
          </a:xfrm>
        </p:spPr>
        <p:txBody>
          <a:bodyPr>
            <a:normAutofit fontScale="92500" lnSpcReduction="20000"/>
          </a:bodyPr>
          <a:lstStyle/>
          <a:p>
            <a:pPr marL="514350" lvl="0" indent="-514350">
              <a:buFont typeface="+mj-lt"/>
              <a:buAutoNum type="arabicPeriod"/>
            </a:pPr>
            <a:r>
              <a:rPr lang="en-GB" sz="2800" dirty="0"/>
              <a:t>Welcome &amp; introductions 	</a:t>
            </a:r>
          </a:p>
          <a:p>
            <a:pPr marL="514350" indent="-514350">
              <a:buFont typeface="+mj-lt"/>
              <a:buAutoNum type="arabicPeriod"/>
            </a:pPr>
            <a:r>
              <a:rPr lang="en-GB" sz="2800" dirty="0" smtClean="0"/>
              <a:t>Summary </a:t>
            </a:r>
            <a:r>
              <a:rPr lang="en-GB" sz="2800" dirty="0"/>
              <a:t>of child poverty in Scotland, its causes and </a:t>
            </a:r>
            <a:r>
              <a:rPr lang="en-GB" sz="2800" dirty="0" smtClean="0"/>
              <a:t>consequences</a:t>
            </a:r>
          </a:p>
          <a:p>
            <a:pPr marL="514350" indent="-514350">
              <a:buFont typeface="+mj-lt"/>
              <a:buAutoNum type="arabicPeriod"/>
            </a:pPr>
            <a:r>
              <a:rPr lang="en-GB" sz="2800" dirty="0" smtClean="0"/>
              <a:t>Summary </a:t>
            </a:r>
            <a:r>
              <a:rPr lang="en-GB" sz="2800" dirty="0"/>
              <a:t>of evidence </a:t>
            </a:r>
            <a:r>
              <a:rPr lang="en-GB" sz="2800" dirty="0" smtClean="0"/>
              <a:t>base</a:t>
            </a:r>
          </a:p>
          <a:p>
            <a:pPr marL="514350" indent="-514350">
              <a:buFont typeface="+mj-lt"/>
              <a:buAutoNum type="arabicPeriod"/>
            </a:pPr>
            <a:r>
              <a:rPr lang="en-GB" sz="2800" dirty="0" smtClean="0"/>
              <a:t>Child </a:t>
            </a:r>
            <a:r>
              <a:rPr lang="en-GB" sz="2800" dirty="0"/>
              <a:t>Poverty (Scotland) Bill update  </a:t>
            </a:r>
          </a:p>
          <a:p>
            <a:pPr marL="0" lvl="0" indent="0">
              <a:buNone/>
            </a:pPr>
            <a:r>
              <a:rPr lang="en-GB" sz="2800" dirty="0" smtClean="0"/>
              <a:t>	- Stage </a:t>
            </a:r>
            <a:r>
              <a:rPr lang="en-GB" sz="2800" dirty="0"/>
              <a:t>2 </a:t>
            </a:r>
            <a:r>
              <a:rPr lang="en-GB" sz="2800" dirty="0" smtClean="0"/>
              <a:t>amendments</a:t>
            </a:r>
          </a:p>
          <a:p>
            <a:pPr marL="0" lvl="0" indent="0">
              <a:buNone/>
            </a:pPr>
            <a:r>
              <a:rPr lang="en-GB" sz="2800" dirty="0"/>
              <a:t>	</a:t>
            </a:r>
            <a:r>
              <a:rPr lang="en-GB" sz="2800" dirty="0" smtClean="0"/>
              <a:t>- Local </a:t>
            </a:r>
            <a:r>
              <a:rPr lang="en-GB" sz="2800" dirty="0"/>
              <a:t>child poverty action plan reports and potential </a:t>
            </a:r>
            <a:r>
              <a:rPr lang="en-GB" sz="2800" dirty="0" smtClean="0"/>
              <a:t>   		support </a:t>
            </a:r>
            <a:r>
              <a:rPr lang="en-GB" sz="2800" dirty="0"/>
              <a:t>required</a:t>
            </a:r>
          </a:p>
          <a:p>
            <a:pPr marL="514350" indent="-514350">
              <a:buFont typeface="+mj-lt"/>
              <a:buAutoNum type="arabicPeriod" startAt="5"/>
            </a:pPr>
            <a:r>
              <a:rPr lang="en-GB" sz="2800" dirty="0" smtClean="0"/>
              <a:t>Advocating </a:t>
            </a:r>
            <a:r>
              <a:rPr lang="en-GB" sz="2800" dirty="0"/>
              <a:t>for/influencing child poverty as a local priority – shared insights and </a:t>
            </a:r>
            <a:r>
              <a:rPr lang="en-GB" sz="2800" dirty="0" smtClean="0"/>
              <a:t>experience</a:t>
            </a:r>
          </a:p>
          <a:p>
            <a:pPr marL="514350" indent="-514350">
              <a:buFont typeface="+mj-lt"/>
              <a:buAutoNum type="arabicPeriod" startAt="5"/>
            </a:pPr>
            <a:r>
              <a:rPr lang="en-GB" sz="2800" dirty="0" smtClean="0"/>
              <a:t>Next </a:t>
            </a:r>
            <a:r>
              <a:rPr lang="en-GB" sz="2800" dirty="0"/>
              <a:t>steps</a:t>
            </a:r>
          </a:p>
          <a:p>
            <a:pPr marL="514350" indent="-514350">
              <a:buFont typeface="+mj-lt"/>
              <a:buAutoNum type="arabicPeriod"/>
            </a:pPr>
            <a:endParaRPr lang="en-US" sz="2800" dirty="0"/>
          </a:p>
        </p:txBody>
      </p:sp>
    </p:spTree>
    <p:extLst>
      <p:ext uri="{BB962C8B-B14F-4D97-AF65-F5344CB8AC3E}">
        <p14:creationId xmlns:p14="http://schemas.microsoft.com/office/powerpoint/2010/main" val="1965915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03691" y="2360395"/>
            <a:ext cx="8370533" cy="4029805"/>
          </a:xfrm>
          <a:prstGeom prst="rect">
            <a:avLst/>
          </a:prstGeom>
        </p:spPr>
      </p:pic>
      <p:pic>
        <p:nvPicPr>
          <p:cNvPr id="3" name="Picture 2"/>
          <p:cNvPicPr>
            <a:picLocks noChangeAspect="1"/>
          </p:cNvPicPr>
          <p:nvPr/>
        </p:nvPicPr>
        <p:blipFill>
          <a:blip r:embed="rId5"/>
          <a:stretch>
            <a:fillRect/>
          </a:stretch>
        </p:blipFill>
        <p:spPr>
          <a:xfrm>
            <a:off x="105968" y="1277699"/>
            <a:ext cx="8230313" cy="1176630"/>
          </a:xfrm>
          <a:prstGeom prst="rect">
            <a:avLst/>
          </a:prstGeom>
        </p:spPr>
      </p:pic>
    </p:spTree>
    <p:extLst>
      <p:ext uri="{BB962C8B-B14F-4D97-AF65-F5344CB8AC3E}">
        <p14:creationId xmlns:p14="http://schemas.microsoft.com/office/powerpoint/2010/main" val="2311192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6"/>
          <p:cNvSpPr>
            <a:spLocks noGrp="1"/>
          </p:cNvSpPr>
          <p:nvPr>
            <p:ph idx="1"/>
          </p:nvPr>
        </p:nvSpPr>
        <p:spPr>
          <a:xfrm>
            <a:off x="457200" y="2014777"/>
            <a:ext cx="8229600" cy="4260241"/>
          </a:xfrm>
        </p:spPr>
        <p:txBody>
          <a:bodyPr>
            <a:normAutofit fontScale="77500" lnSpcReduction="20000"/>
          </a:bodyPr>
          <a:lstStyle/>
          <a:p>
            <a:pPr marL="285750" lvl="0" indent="-285750">
              <a:spcBef>
                <a:spcPts val="0"/>
              </a:spcBef>
              <a:buFont typeface="Arial" panose="020B0604020202020204" pitchFamily="34" charset="0"/>
              <a:buChar char="•"/>
            </a:pPr>
            <a:r>
              <a:rPr lang="en-GB" sz="3000" dirty="0">
                <a:solidFill>
                  <a:prstClr val="black"/>
                </a:solidFill>
              </a:rPr>
              <a:t>Employment status</a:t>
            </a:r>
          </a:p>
          <a:p>
            <a:pPr marL="0" lvl="0" indent="0">
              <a:spcBef>
                <a:spcPts val="0"/>
              </a:spcBef>
              <a:buNone/>
            </a:pPr>
            <a:endParaRPr lang="en-GB" sz="3000" dirty="0">
              <a:solidFill>
                <a:prstClr val="black"/>
              </a:solidFill>
            </a:endParaRPr>
          </a:p>
          <a:p>
            <a:pPr marL="285750" lvl="0" indent="-285750">
              <a:spcBef>
                <a:spcPts val="0"/>
              </a:spcBef>
              <a:buFont typeface="Arial" panose="020B0604020202020204" pitchFamily="34" charset="0"/>
              <a:buChar char="•"/>
            </a:pPr>
            <a:r>
              <a:rPr lang="en-GB" sz="3000" dirty="0">
                <a:solidFill>
                  <a:prstClr val="black"/>
                </a:solidFill>
              </a:rPr>
              <a:t>In-work poverty: wages, hours, insecurity, progression</a:t>
            </a:r>
          </a:p>
          <a:p>
            <a:pPr marL="0" lvl="0" indent="0">
              <a:spcBef>
                <a:spcPts val="0"/>
              </a:spcBef>
              <a:buNone/>
            </a:pPr>
            <a:endParaRPr lang="en-GB" sz="3000" dirty="0">
              <a:solidFill>
                <a:prstClr val="black"/>
              </a:solidFill>
            </a:endParaRPr>
          </a:p>
          <a:p>
            <a:pPr marL="285750" lvl="0" indent="-285750">
              <a:spcBef>
                <a:spcPts val="0"/>
              </a:spcBef>
              <a:buFont typeface="Arial" panose="020B0604020202020204" pitchFamily="34" charset="0"/>
              <a:buChar char="•"/>
            </a:pPr>
            <a:r>
              <a:rPr lang="en-GB" sz="3000" dirty="0">
                <a:solidFill>
                  <a:prstClr val="black"/>
                </a:solidFill>
              </a:rPr>
              <a:t>Costs of living: housing, childcare, fuel</a:t>
            </a:r>
          </a:p>
          <a:p>
            <a:pPr marL="0" lvl="0" indent="0">
              <a:spcBef>
                <a:spcPts val="0"/>
              </a:spcBef>
              <a:buNone/>
            </a:pPr>
            <a:endParaRPr lang="en-GB" sz="3000" dirty="0">
              <a:solidFill>
                <a:prstClr val="black"/>
              </a:solidFill>
            </a:endParaRPr>
          </a:p>
          <a:p>
            <a:pPr marL="285750" lvl="0" indent="-285750">
              <a:spcBef>
                <a:spcPts val="0"/>
              </a:spcBef>
              <a:buFont typeface="Arial" panose="020B0604020202020204" pitchFamily="34" charset="0"/>
              <a:buChar char="•"/>
            </a:pPr>
            <a:r>
              <a:rPr lang="en-GB" sz="3000" dirty="0">
                <a:solidFill>
                  <a:prstClr val="black"/>
                </a:solidFill>
              </a:rPr>
              <a:t>Social security benefits, including tax credits</a:t>
            </a:r>
          </a:p>
          <a:p>
            <a:pPr marL="0" lvl="0" indent="0">
              <a:spcBef>
                <a:spcPts val="0"/>
              </a:spcBef>
              <a:buNone/>
            </a:pPr>
            <a:endParaRPr lang="en-GB" sz="3000" dirty="0">
              <a:solidFill>
                <a:prstClr val="black"/>
              </a:solidFill>
            </a:endParaRPr>
          </a:p>
          <a:p>
            <a:pPr marL="285750" lvl="0" indent="-285750">
              <a:spcBef>
                <a:spcPts val="0"/>
              </a:spcBef>
              <a:buFont typeface="Arial" panose="020B0604020202020204" pitchFamily="34" charset="0"/>
              <a:buChar char="•"/>
            </a:pPr>
            <a:r>
              <a:rPr lang="en-GB" sz="3000" dirty="0">
                <a:solidFill>
                  <a:prstClr val="black"/>
                </a:solidFill>
              </a:rPr>
              <a:t>Educational attainment (a </a:t>
            </a:r>
            <a:r>
              <a:rPr lang="en-GB" sz="3000" dirty="0" smtClean="0">
                <a:solidFill>
                  <a:prstClr val="black"/>
                </a:solidFill>
              </a:rPr>
              <a:t>dual </a:t>
            </a:r>
            <a:r>
              <a:rPr lang="en-GB" sz="3000" dirty="0">
                <a:solidFill>
                  <a:prstClr val="black"/>
                </a:solidFill>
              </a:rPr>
              <a:t>role)</a:t>
            </a:r>
          </a:p>
          <a:p>
            <a:pPr marL="285750" lvl="0" indent="-285750">
              <a:spcBef>
                <a:spcPts val="0"/>
              </a:spcBef>
              <a:buFont typeface="Arial" panose="020B0604020202020204" pitchFamily="34" charset="0"/>
              <a:buChar char="•"/>
            </a:pPr>
            <a:endParaRPr lang="en-GB" sz="3000" dirty="0">
              <a:solidFill>
                <a:prstClr val="black"/>
              </a:solidFill>
            </a:endParaRPr>
          </a:p>
          <a:p>
            <a:pPr marL="285750" lvl="0" indent="-285750">
              <a:spcBef>
                <a:spcPts val="0"/>
              </a:spcBef>
              <a:buFont typeface="Arial" panose="020B0604020202020204" pitchFamily="34" charset="0"/>
              <a:buChar char="•"/>
            </a:pPr>
            <a:r>
              <a:rPr lang="en-GB" sz="3000" dirty="0">
                <a:solidFill>
                  <a:prstClr val="black"/>
                </a:solidFill>
              </a:rPr>
              <a:t>Underpinned by </a:t>
            </a:r>
            <a:r>
              <a:rPr lang="en-GB" sz="3000" u="sng" dirty="0">
                <a:solidFill>
                  <a:prstClr val="black"/>
                </a:solidFill>
              </a:rPr>
              <a:t>structura</a:t>
            </a:r>
            <a:r>
              <a:rPr lang="en-GB" sz="3000" dirty="0">
                <a:solidFill>
                  <a:prstClr val="black"/>
                </a:solidFill>
              </a:rPr>
              <a:t>l factors e.g. local and national housing and labour </a:t>
            </a:r>
            <a:r>
              <a:rPr lang="en-GB" sz="3000" dirty="0" smtClean="0">
                <a:solidFill>
                  <a:prstClr val="black"/>
                </a:solidFill>
              </a:rPr>
              <a:t>markets</a:t>
            </a:r>
          </a:p>
          <a:p>
            <a:pPr marL="285750" lvl="0" indent="-285750">
              <a:spcBef>
                <a:spcPts val="0"/>
              </a:spcBef>
              <a:buFont typeface="Arial" panose="020B0604020202020204" pitchFamily="34" charset="0"/>
              <a:buChar char="•"/>
            </a:pPr>
            <a:endParaRPr lang="en-GB" sz="3000" dirty="0">
              <a:solidFill>
                <a:prstClr val="black"/>
              </a:solidFill>
            </a:endParaRPr>
          </a:p>
          <a:p>
            <a:pPr marL="285750" lvl="0" indent="-285750">
              <a:spcBef>
                <a:spcPts val="0"/>
              </a:spcBef>
              <a:buFont typeface="Arial" panose="020B0604020202020204" pitchFamily="34" charset="0"/>
              <a:buChar char="•"/>
            </a:pPr>
            <a:r>
              <a:rPr lang="en-GB" sz="3000" dirty="0" smtClean="0">
                <a:solidFill>
                  <a:prstClr val="black"/>
                </a:solidFill>
              </a:rPr>
              <a:t>Individual factors: fitness to work, skills and qualifications</a:t>
            </a:r>
            <a:endParaRPr lang="en-GB" sz="3000" dirty="0">
              <a:solidFill>
                <a:prstClr val="black"/>
              </a:solidFill>
            </a:endParaRPr>
          </a:p>
          <a:p>
            <a:pPr marL="0" lvl="0" indent="0">
              <a:spcBef>
                <a:spcPts val="0"/>
              </a:spcBef>
              <a:buNone/>
            </a:pPr>
            <a:endParaRPr lang="en-GB" sz="1800" dirty="0">
              <a:solidFill>
                <a:prstClr val="black"/>
              </a:solidFill>
            </a:endParaRPr>
          </a:p>
        </p:txBody>
      </p:sp>
      <p:sp>
        <p:nvSpPr>
          <p:cNvPr id="6" name="Title 1"/>
          <p:cNvSpPr>
            <a:spLocks noGrp="1"/>
          </p:cNvSpPr>
          <p:nvPr>
            <p:ph type="title"/>
          </p:nvPr>
        </p:nvSpPr>
        <p:spPr>
          <a:xfrm>
            <a:off x="457200" y="1057392"/>
            <a:ext cx="8229600" cy="957385"/>
          </a:xfrm>
        </p:spPr>
        <p:txBody>
          <a:bodyPr>
            <a:normAutofit/>
          </a:bodyPr>
          <a:lstStyle/>
          <a:p>
            <a:r>
              <a:rPr lang="en-US" dirty="0" smtClean="0"/>
              <a:t>Causes of Child poverty</a:t>
            </a:r>
            <a:endParaRPr lang="en-US" dirty="0"/>
          </a:p>
        </p:txBody>
      </p:sp>
    </p:spTree>
    <p:extLst>
      <p:ext uri="{BB962C8B-B14F-4D97-AF65-F5344CB8AC3E}">
        <p14:creationId xmlns:p14="http://schemas.microsoft.com/office/powerpoint/2010/main" val="305102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908537"/>
            <a:ext cx="8229600" cy="957385"/>
          </a:xfrm>
        </p:spPr>
        <p:txBody>
          <a:bodyPr>
            <a:normAutofit/>
          </a:bodyPr>
          <a:lstStyle/>
          <a:p>
            <a:r>
              <a:rPr lang="en-US" sz="3600" dirty="0" smtClean="0"/>
              <a:t>Health Inequalities: theory of causation</a:t>
            </a:r>
            <a:endParaRPr lang="en-US" sz="3600"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19005" t="33962" r="37827" b="34276"/>
          <a:stretch/>
        </p:blipFill>
        <p:spPr bwMode="auto">
          <a:xfrm>
            <a:off x="1295400" y="2362200"/>
            <a:ext cx="6868885" cy="37773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5650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306128"/>
            <a:ext cx="8229600" cy="3947625"/>
          </a:xfrm>
        </p:spPr>
        <p:txBody>
          <a:bodyPr>
            <a:normAutofit lnSpcReduction="10000"/>
          </a:bodyPr>
          <a:lstStyle/>
          <a:p>
            <a:r>
              <a:rPr lang="en-US" dirty="0" smtClean="0"/>
              <a:t>UK level state interventions – welfare, taxation, benefits</a:t>
            </a:r>
          </a:p>
          <a:p>
            <a:r>
              <a:rPr lang="en-US" dirty="0" smtClean="0"/>
              <a:t>Devolved (Scottish) e.g. welfare powers to mitigate against unfair UK welfare – bedroom tax; housing, education, childcare</a:t>
            </a:r>
          </a:p>
          <a:p>
            <a:r>
              <a:rPr lang="en-US" dirty="0" smtClean="0"/>
              <a:t>Local actions – those which LA and CPPs have the power to deliver to local populations: services, education, employment</a:t>
            </a:r>
            <a:endParaRPr lang="en-US" dirty="0"/>
          </a:p>
        </p:txBody>
      </p:sp>
      <p:sp>
        <p:nvSpPr>
          <p:cNvPr id="8" name="Title 1"/>
          <p:cNvSpPr>
            <a:spLocks noGrp="1"/>
          </p:cNvSpPr>
          <p:nvPr>
            <p:ph type="title"/>
          </p:nvPr>
        </p:nvSpPr>
        <p:spPr>
          <a:xfrm>
            <a:off x="457200" y="1089291"/>
            <a:ext cx="8229600" cy="957385"/>
          </a:xfrm>
        </p:spPr>
        <p:txBody>
          <a:bodyPr>
            <a:normAutofit/>
          </a:bodyPr>
          <a:lstStyle/>
          <a:p>
            <a:r>
              <a:rPr lang="en-US" dirty="0" smtClean="0"/>
              <a:t>Levels of interventions</a:t>
            </a:r>
            <a:endParaRPr lang="en-US" dirty="0"/>
          </a:p>
        </p:txBody>
      </p:sp>
    </p:spTree>
    <p:extLst>
      <p:ext uri="{BB962C8B-B14F-4D97-AF65-F5344CB8AC3E}">
        <p14:creationId xmlns:p14="http://schemas.microsoft.com/office/powerpoint/2010/main" val="3284027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216881"/>
            <a:ext cx="8229600" cy="957385"/>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Types of intervention: </a:t>
            </a:r>
            <a:br>
              <a:rPr lang="en-US" dirty="0" smtClean="0"/>
            </a:br>
            <a:r>
              <a:rPr lang="en-US" dirty="0" smtClean="0"/>
              <a:t>Prevent, Mitigate, Undo</a:t>
            </a:r>
            <a:endParaRPr lang="en-US" dirty="0"/>
          </a:p>
        </p:txBody>
      </p:sp>
      <p:sp>
        <p:nvSpPr>
          <p:cNvPr id="9" name="Content Placeholder 2"/>
          <p:cNvSpPr>
            <a:spLocks noGrp="1"/>
          </p:cNvSpPr>
          <p:nvPr>
            <p:ph idx="1"/>
          </p:nvPr>
        </p:nvSpPr>
        <p:spPr>
          <a:xfrm>
            <a:off x="457200" y="2316761"/>
            <a:ext cx="8229600" cy="3947625"/>
          </a:xfrm>
        </p:spPr>
        <p:txBody>
          <a:bodyPr>
            <a:normAutofit lnSpcReduction="10000"/>
          </a:bodyPr>
          <a:lstStyle/>
          <a:p>
            <a:pPr marL="0" indent="0">
              <a:buNone/>
            </a:pPr>
            <a:r>
              <a:rPr lang="en-US" dirty="0" smtClean="0"/>
              <a:t>Three approaches to reducing </a:t>
            </a:r>
            <a:r>
              <a:rPr lang="en-US" dirty="0"/>
              <a:t>(child) poverty and </a:t>
            </a:r>
            <a:r>
              <a:rPr lang="en-US" dirty="0" smtClean="0"/>
              <a:t>health inequalities:</a:t>
            </a:r>
          </a:p>
          <a:p>
            <a:r>
              <a:rPr lang="en-US" b="1" dirty="0" smtClean="0"/>
              <a:t>Prevent</a:t>
            </a:r>
            <a:r>
              <a:rPr lang="en-US" dirty="0" smtClean="0"/>
              <a:t> - </a:t>
            </a:r>
            <a:r>
              <a:rPr lang="en-GB" dirty="0"/>
              <a:t>across national and local </a:t>
            </a:r>
            <a:r>
              <a:rPr lang="en-GB" dirty="0" smtClean="0"/>
              <a:t>services and sectors </a:t>
            </a:r>
            <a:endParaRPr lang="en-US" dirty="0" smtClean="0"/>
          </a:p>
          <a:p>
            <a:r>
              <a:rPr lang="en-US" b="1" dirty="0" smtClean="0"/>
              <a:t>Mitigate </a:t>
            </a:r>
            <a:r>
              <a:rPr lang="en-US" dirty="0" smtClean="0"/>
              <a:t>- across local service provision and response</a:t>
            </a:r>
          </a:p>
          <a:p>
            <a:r>
              <a:rPr lang="en-US" b="1" dirty="0" smtClean="0"/>
              <a:t>Undo</a:t>
            </a:r>
            <a:r>
              <a:rPr lang="en-US" dirty="0" smtClean="0"/>
              <a:t> - UK and Scottish Government</a:t>
            </a:r>
            <a:r>
              <a:rPr lang="en-GB" dirty="0" smtClean="0"/>
              <a:t> level actions</a:t>
            </a:r>
            <a:endParaRPr lang="en-US" dirty="0" smtClean="0"/>
          </a:p>
        </p:txBody>
      </p:sp>
    </p:spTree>
    <p:extLst>
      <p:ext uri="{BB962C8B-B14F-4D97-AF65-F5344CB8AC3E}">
        <p14:creationId xmlns:p14="http://schemas.microsoft.com/office/powerpoint/2010/main" val="2925307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908537"/>
            <a:ext cx="8229600" cy="957385"/>
          </a:xfrm>
        </p:spPr>
        <p:txBody>
          <a:bodyPr>
            <a:normAutofit/>
          </a:bodyPr>
          <a:lstStyle/>
          <a:p>
            <a:r>
              <a:rPr lang="en-US" dirty="0" smtClean="0"/>
              <a:t>Strategies to reduce child poverty</a:t>
            </a:r>
            <a:endParaRPr lang="en-US" dirty="0"/>
          </a:p>
        </p:txBody>
      </p:sp>
      <p:sp>
        <p:nvSpPr>
          <p:cNvPr id="7" name="Content Placeholder 2"/>
          <p:cNvSpPr>
            <a:spLocks noGrp="1"/>
          </p:cNvSpPr>
          <p:nvPr>
            <p:ph idx="1"/>
          </p:nvPr>
        </p:nvSpPr>
        <p:spPr>
          <a:xfrm>
            <a:off x="457200" y="2178538"/>
            <a:ext cx="8229600" cy="3947625"/>
          </a:xfrm>
        </p:spPr>
        <p:txBody>
          <a:bodyPr>
            <a:normAutofit fontScale="92500" lnSpcReduction="10000"/>
          </a:bodyPr>
          <a:lstStyle/>
          <a:p>
            <a:pPr marL="0" indent="0">
              <a:buNone/>
            </a:pPr>
            <a:r>
              <a:rPr lang="en-US" dirty="0" smtClean="0"/>
              <a:t>Mitigation and prevention</a:t>
            </a:r>
          </a:p>
          <a:p>
            <a:r>
              <a:rPr lang="en-US" dirty="0" smtClean="0"/>
              <a:t>Income maximization and employment</a:t>
            </a:r>
          </a:p>
          <a:p>
            <a:r>
              <a:rPr lang="en-US" dirty="0" smtClean="0"/>
              <a:t>Education</a:t>
            </a:r>
          </a:p>
          <a:p>
            <a:r>
              <a:rPr lang="en-US" dirty="0" smtClean="0"/>
              <a:t>Childcare</a:t>
            </a:r>
          </a:p>
          <a:p>
            <a:r>
              <a:rPr lang="en-US" dirty="0" smtClean="0"/>
              <a:t>Lone parenthood</a:t>
            </a:r>
          </a:p>
          <a:p>
            <a:r>
              <a:rPr lang="en-GB" dirty="0" smtClean="0"/>
              <a:t>Other important areas: health</a:t>
            </a:r>
            <a:r>
              <a:rPr lang="en-GB" dirty="0"/>
              <a:t>, disability, housing, </a:t>
            </a:r>
            <a:r>
              <a:rPr lang="en-GB" dirty="0" smtClean="0"/>
              <a:t>transport, food insecurity, human rights, knowledge (</a:t>
            </a:r>
            <a:r>
              <a:rPr lang="en-GB" dirty="0" err="1" smtClean="0"/>
              <a:t>McKendrick</a:t>
            </a:r>
            <a:r>
              <a:rPr lang="en-GB" dirty="0" smtClean="0"/>
              <a:t>)</a:t>
            </a:r>
            <a:endParaRPr lang="en-US" dirty="0">
              <a:solidFill>
                <a:srgbClr val="FF0000"/>
              </a:solidFill>
            </a:endParaRPr>
          </a:p>
        </p:txBody>
      </p:sp>
    </p:spTree>
    <p:extLst>
      <p:ext uri="{BB962C8B-B14F-4D97-AF65-F5344CB8AC3E}">
        <p14:creationId xmlns:p14="http://schemas.microsoft.com/office/powerpoint/2010/main" val="3425362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908537"/>
            <a:ext cx="8229600" cy="957385"/>
          </a:xfrm>
        </p:spPr>
        <p:txBody>
          <a:bodyPr>
            <a:normAutofit fontScale="90000"/>
          </a:bodyPr>
          <a:lstStyle/>
          <a:p>
            <a:r>
              <a:rPr lang="en-US" sz="3200" dirty="0" smtClean="0"/>
              <a:t>Examples of Local </a:t>
            </a:r>
            <a:r>
              <a:rPr lang="en-US" sz="3200" dirty="0"/>
              <a:t>Authority and CPP </a:t>
            </a:r>
            <a:r>
              <a:rPr lang="en-US" sz="3200" dirty="0" smtClean="0"/>
              <a:t>actions</a:t>
            </a:r>
            <a:br>
              <a:rPr lang="en-US" sz="3200" dirty="0" smtClean="0"/>
            </a:br>
            <a:r>
              <a:rPr lang="en-US" sz="3200" dirty="0"/>
              <a:t/>
            </a:r>
            <a:br>
              <a:rPr lang="en-US" sz="3200" dirty="0"/>
            </a:br>
            <a:r>
              <a:rPr lang="en-US" sz="3200" dirty="0" smtClean="0"/>
              <a:t> </a:t>
            </a:r>
            <a:r>
              <a:rPr lang="en-US" sz="3200" i="1" dirty="0" smtClean="0"/>
              <a:t>to p</a:t>
            </a:r>
            <a:r>
              <a:rPr lang="en-GB" sz="3200" i="1" dirty="0" err="1" smtClean="0"/>
              <a:t>rovide</a:t>
            </a:r>
            <a:r>
              <a:rPr lang="en-GB" sz="3200" i="1" dirty="0" smtClean="0"/>
              <a:t> </a:t>
            </a:r>
            <a:r>
              <a:rPr lang="en-GB" sz="3200" i="1" dirty="0"/>
              <a:t>sufficient income support to keep families out of poverty</a:t>
            </a:r>
            <a:r>
              <a:rPr lang="en-GB" sz="3200" dirty="0"/>
              <a:t/>
            </a:r>
            <a:br>
              <a:rPr lang="en-GB" sz="3200" dirty="0"/>
            </a:br>
            <a:r>
              <a:rPr lang="en-US" sz="3200" dirty="0" smtClean="0"/>
              <a:t> </a:t>
            </a:r>
            <a:endParaRPr lang="en-US" sz="3200" dirty="0"/>
          </a:p>
        </p:txBody>
      </p:sp>
      <p:sp>
        <p:nvSpPr>
          <p:cNvPr id="6" name="Content Placeholder 2"/>
          <p:cNvSpPr>
            <a:spLocks noGrp="1"/>
          </p:cNvSpPr>
          <p:nvPr>
            <p:ph idx="1"/>
          </p:nvPr>
        </p:nvSpPr>
        <p:spPr>
          <a:xfrm>
            <a:off x="457200" y="1992800"/>
            <a:ext cx="8229600" cy="4438830"/>
          </a:xfrm>
        </p:spPr>
        <p:txBody>
          <a:bodyPr>
            <a:normAutofit fontScale="62500" lnSpcReduction="20000"/>
          </a:bodyPr>
          <a:lstStyle/>
          <a:p>
            <a:pPr marL="0" indent="0">
              <a:buNone/>
            </a:pPr>
            <a:endParaRPr lang="en-GB" dirty="0" smtClean="0"/>
          </a:p>
          <a:p>
            <a:r>
              <a:rPr lang="en-GB" dirty="0" smtClean="0"/>
              <a:t>Provide financial inclusion support to parents to access all eligible benefits</a:t>
            </a:r>
          </a:p>
          <a:p>
            <a:r>
              <a:rPr lang="en-GB" dirty="0" smtClean="0"/>
              <a:t>Provide affordable housing of good quality </a:t>
            </a:r>
          </a:p>
          <a:p>
            <a:r>
              <a:rPr lang="en-GB" dirty="0" smtClean="0"/>
              <a:t>Provide free or affordable, high-quality flexible early learning and childcare </a:t>
            </a:r>
          </a:p>
          <a:p>
            <a:r>
              <a:rPr lang="en-GB" dirty="0" smtClean="0"/>
              <a:t>Provide affordable </a:t>
            </a:r>
            <a:r>
              <a:rPr lang="en-GB" dirty="0"/>
              <a:t>public transport for parents and children in poverty</a:t>
            </a:r>
          </a:p>
          <a:p>
            <a:r>
              <a:rPr lang="en-GB" dirty="0" smtClean="0"/>
              <a:t>Reduce the cost of the school day</a:t>
            </a:r>
          </a:p>
          <a:p>
            <a:r>
              <a:rPr lang="en-GB" dirty="0"/>
              <a:t>Protect investment in early years services</a:t>
            </a:r>
          </a:p>
          <a:p>
            <a:r>
              <a:rPr lang="en-GB" dirty="0"/>
              <a:t>S</a:t>
            </a:r>
            <a:r>
              <a:rPr lang="en-GB" dirty="0" smtClean="0"/>
              <a:t>upport </a:t>
            </a:r>
            <a:r>
              <a:rPr lang="en-GB" dirty="0"/>
              <a:t>parents into </a:t>
            </a:r>
            <a:r>
              <a:rPr lang="en-GB" dirty="0" smtClean="0"/>
              <a:t>fair employment </a:t>
            </a:r>
            <a:r>
              <a:rPr lang="en-GB" dirty="0"/>
              <a:t>in order to maximise household </a:t>
            </a:r>
            <a:r>
              <a:rPr lang="en-GB" dirty="0" smtClean="0"/>
              <a:t>incomes</a:t>
            </a:r>
            <a:endParaRPr lang="en-GB" dirty="0"/>
          </a:p>
          <a:p>
            <a:r>
              <a:rPr lang="en-GB" dirty="0"/>
              <a:t>Identify areas and groups with the greatest needs</a:t>
            </a:r>
          </a:p>
          <a:p>
            <a:r>
              <a:rPr lang="en-GB" dirty="0" smtClean="0"/>
              <a:t>Tackle </a:t>
            </a:r>
            <a:r>
              <a:rPr lang="en-GB" dirty="0"/>
              <a:t>in-work poverty, through the introduction of a true living </a:t>
            </a:r>
            <a:r>
              <a:rPr lang="en-GB" dirty="0" smtClean="0"/>
              <a:t>wage</a:t>
            </a:r>
          </a:p>
          <a:p>
            <a:r>
              <a:rPr lang="en-GB" dirty="0"/>
              <a:t>H</a:t>
            </a:r>
            <a:r>
              <a:rPr lang="en-GB" dirty="0" smtClean="0"/>
              <a:t>elp reduce the poverty premium</a:t>
            </a:r>
          </a:p>
          <a:p>
            <a:pPr marL="0" indent="0">
              <a:buNone/>
            </a:pPr>
            <a:endParaRPr lang="en-GB" dirty="0"/>
          </a:p>
        </p:txBody>
      </p:sp>
    </p:spTree>
    <p:extLst>
      <p:ext uri="{BB962C8B-B14F-4D97-AF65-F5344CB8AC3E}">
        <p14:creationId xmlns:p14="http://schemas.microsoft.com/office/powerpoint/2010/main" val="778427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537"/>
            <a:ext cx="8229600" cy="957385"/>
          </a:xfrm>
        </p:spPr>
        <p:txBody>
          <a:bodyPr>
            <a:normAutofit/>
          </a:bodyPr>
          <a:lstStyle/>
          <a:p>
            <a:r>
              <a:rPr lang="en-US" dirty="0" smtClean="0"/>
              <a:t>NHS and health inequalities</a:t>
            </a:r>
            <a:endParaRPr lang="en-US" dirty="0"/>
          </a:p>
        </p:txBody>
      </p:sp>
      <p:sp>
        <p:nvSpPr>
          <p:cNvPr id="3" name="Content Placeholder 2"/>
          <p:cNvSpPr>
            <a:spLocks noGrp="1"/>
          </p:cNvSpPr>
          <p:nvPr>
            <p:ph idx="1"/>
          </p:nvPr>
        </p:nvSpPr>
        <p:spPr>
          <a:xfrm>
            <a:off x="457200" y="2178538"/>
            <a:ext cx="8229600" cy="3947625"/>
          </a:xfrm>
        </p:spPr>
        <p:txBody>
          <a:bodyPr>
            <a:normAutofit fontScale="85000" lnSpcReduction="20000"/>
          </a:bodyPr>
          <a:lstStyle/>
          <a:p>
            <a:pPr marL="0" indent="0">
              <a:buNone/>
            </a:pPr>
            <a:r>
              <a:rPr lang="en-US" dirty="0"/>
              <a:t>In terms of </a:t>
            </a:r>
            <a:r>
              <a:rPr lang="en-US" dirty="0" smtClean="0"/>
              <a:t>reducing health inequalities:</a:t>
            </a:r>
            <a:endParaRPr lang="en-US" dirty="0"/>
          </a:p>
          <a:p>
            <a:r>
              <a:rPr lang="en-GB" dirty="0"/>
              <a:t>P</a:t>
            </a:r>
            <a:r>
              <a:rPr lang="en-GB" dirty="0" smtClean="0"/>
              <a:t>rovide quality </a:t>
            </a:r>
            <a:r>
              <a:rPr lang="en-GB" dirty="0"/>
              <a:t>services with allocation of resources proportionate to need         </a:t>
            </a:r>
          </a:p>
          <a:p>
            <a:r>
              <a:rPr lang="en-GB" dirty="0"/>
              <a:t>T</a:t>
            </a:r>
            <a:r>
              <a:rPr lang="en-GB" dirty="0" smtClean="0"/>
              <a:t>raining </a:t>
            </a:r>
            <a:r>
              <a:rPr lang="en-GB" dirty="0"/>
              <a:t>the </a:t>
            </a:r>
            <a:r>
              <a:rPr lang="en-GB" dirty="0" smtClean="0"/>
              <a:t>NHS workforce </a:t>
            </a:r>
            <a:r>
              <a:rPr lang="en-GB" dirty="0"/>
              <a:t>to understand their role in reducing inequalities     </a:t>
            </a:r>
          </a:p>
          <a:p>
            <a:r>
              <a:rPr lang="en-GB" dirty="0"/>
              <a:t>E</a:t>
            </a:r>
            <a:r>
              <a:rPr lang="en-GB" dirty="0" smtClean="0"/>
              <a:t>ffective </a:t>
            </a:r>
            <a:r>
              <a:rPr lang="en-GB" dirty="0"/>
              <a:t>partnership with different sectors to help reduce health inequalities     </a:t>
            </a:r>
          </a:p>
          <a:p>
            <a:r>
              <a:rPr lang="en-GB" dirty="0"/>
              <a:t>M</a:t>
            </a:r>
            <a:r>
              <a:rPr lang="en-GB" dirty="0" smtClean="0"/>
              <a:t>itigation </a:t>
            </a:r>
            <a:r>
              <a:rPr lang="en-GB" dirty="0"/>
              <a:t>of inequalities through employment and procurement processes     </a:t>
            </a:r>
          </a:p>
          <a:p>
            <a:r>
              <a:rPr lang="en-GB" dirty="0"/>
              <a:t>A</a:t>
            </a:r>
            <a:r>
              <a:rPr lang="en-GB" dirty="0" smtClean="0"/>
              <a:t>dvocating </a:t>
            </a:r>
            <a:r>
              <a:rPr lang="en-GB" dirty="0"/>
              <a:t>to reduce health inequalities </a:t>
            </a:r>
            <a:endParaRPr lang="en-US" dirty="0"/>
          </a:p>
        </p:txBody>
      </p:sp>
    </p:spTree>
    <p:extLst>
      <p:ext uri="{BB962C8B-B14F-4D97-AF65-F5344CB8AC3E}">
        <p14:creationId xmlns:p14="http://schemas.microsoft.com/office/powerpoint/2010/main" val="1250624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412455"/>
            <a:ext cx="8229600" cy="3947625"/>
          </a:xfrm>
        </p:spPr>
        <p:txBody>
          <a:bodyPr>
            <a:normAutofit/>
          </a:bodyPr>
          <a:lstStyle/>
          <a:p>
            <a:r>
              <a:rPr lang="en-GB" dirty="0" smtClean="0"/>
              <a:t>The </a:t>
            </a:r>
            <a:r>
              <a:rPr lang="en-GB" dirty="0"/>
              <a:t>Healthier, Wealthier Children (HWC) project </a:t>
            </a:r>
            <a:endParaRPr lang="en-GB" dirty="0" smtClean="0"/>
          </a:p>
          <a:p>
            <a:r>
              <a:rPr lang="en-GB" dirty="0" smtClean="0"/>
              <a:t>The </a:t>
            </a:r>
            <a:r>
              <a:rPr lang="en-GB" dirty="0"/>
              <a:t>Cost of the School </a:t>
            </a:r>
            <a:r>
              <a:rPr lang="en-GB" dirty="0" smtClean="0"/>
              <a:t>Day </a:t>
            </a:r>
          </a:p>
          <a:p>
            <a:r>
              <a:rPr lang="en-GB" dirty="0" smtClean="0"/>
              <a:t>Free </a:t>
            </a:r>
            <a:r>
              <a:rPr lang="en-GB" dirty="0"/>
              <a:t>School Meals </a:t>
            </a:r>
            <a:r>
              <a:rPr lang="en-GB" dirty="0" smtClean="0"/>
              <a:t>policy</a:t>
            </a:r>
          </a:p>
          <a:p>
            <a:r>
              <a:rPr lang="en-GB" dirty="0" smtClean="0"/>
              <a:t>Summer school camps </a:t>
            </a:r>
            <a:endParaRPr lang="en-US" dirty="0"/>
          </a:p>
        </p:txBody>
      </p:sp>
      <p:sp>
        <p:nvSpPr>
          <p:cNvPr id="3" name="Title 1"/>
          <p:cNvSpPr>
            <a:spLocks noGrp="1"/>
          </p:cNvSpPr>
          <p:nvPr>
            <p:ph type="title"/>
          </p:nvPr>
        </p:nvSpPr>
        <p:spPr>
          <a:xfrm>
            <a:off x="457200" y="1221153"/>
            <a:ext cx="8229600" cy="957385"/>
          </a:xfrm>
        </p:spPr>
        <p:txBody>
          <a:bodyPr>
            <a:normAutofit/>
          </a:bodyPr>
          <a:lstStyle/>
          <a:p>
            <a:r>
              <a:rPr lang="en-US" dirty="0" smtClean="0"/>
              <a:t>Examples of good practice</a:t>
            </a:r>
            <a:endParaRPr lang="en-US" dirty="0"/>
          </a:p>
        </p:txBody>
      </p:sp>
    </p:spTree>
    <p:extLst>
      <p:ext uri="{BB962C8B-B14F-4D97-AF65-F5344CB8AC3E}">
        <p14:creationId xmlns:p14="http://schemas.microsoft.com/office/powerpoint/2010/main" val="1213791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2295497"/>
            <a:ext cx="8229600" cy="3947625"/>
          </a:xfrm>
        </p:spPr>
        <p:txBody>
          <a:bodyPr/>
          <a:lstStyle/>
          <a:p>
            <a:r>
              <a:rPr lang="en-US" dirty="0" smtClean="0"/>
              <a:t>Difficult to assess impact of local actions – few robust or published evaluations</a:t>
            </a:r>
          </a:p>
          <a:p>
            <a:r>
              <a:rPr lang="en-US" dirty="0" smtClean="0"/>
              <a:t>Lots of examples of good practice but less so of effectiveness</a:t>
            </a:r>
          </a:p>
          <a:p>
            <a:r>
              <a:rPr lang="en-US" dirty="0" smtClean="0"/>
              <a:t>High level (state) interventions may have greater overall impact on child poverty than local actions?</a:t>
            </a:r>
          </a:p>
          <a:p>
            <a:endParaRPr lang="en-US" dirty="0"/>
          </a:p>
        </p:txBody>
      </p:sp>
      <p:sp>
        <p:nvSpPr>
          <p:cNvPr id="8" name="Title 1"/>
          <p:cNvSpPr>
            <a:spLocks noGrp="1"/>
          </p:cNvSpPr>
          <p:nvPr>
            <p:ph type="title"/>
          </p:nvPr>
        </p:nvSpPr>
        <p:spPr>
          <a:xfrm>
            <a:off x="457200" y="1099923"/>
            <a:ext cx="8229600" cy="957385"/>
          </a:xfrm>
        </p:spPr>
        <p:txBody>
          <a:bodyPr>
            <a:normAutofit/>
          </a:bodyPr>
          <a:lstStyle/>
          <a:p>
            <a:r>
              <a:rPr lang="en-US" dirty="0" smtClean="0"/>
              <a:t>Impact of actions</a:t>
            </a:r>
            <a:endParaRPr lang="en-US" dirty="0"/>
          </a:p>
        </p:txBody>
      </p:sp>
    </p:spTree>
    <p:extLst>
      <p:ext uri="{BB962C8B-B14F-4D97-AF65-F5344CB8AC3E}">
        <p14:creationId xmlns:p14="http://schemas.microsoft.com/office/powerpoint/2010/main" val="330163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371322" y="3846420"/>
            <a:ext cx="6401355" cy="1950889"/>
          </a:xfrm>
          <a:prstGeom prst="rect">
            <a:avLst/>
          </a:prstGeom>
        </p:spPr>
      </p:pic>
      <p:sp>
        <p:nvSpPr>
          <p:cNvPr id="9"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Child poverty in Scotland: </a:t>
            </a:r>
            <a:br>
              <a:rPr lang="en-US" smtClean="0"/>
            </a:br>
            <a:r>
              <a:rPr lang="en-US" smtClean="0"/>
              <a:t>its causes and consequences </a:t>
            </a:r>
            <a:endParaRPr lang="en-GB" dirty="0"/>
          </a:p>
        </p:txBody>
      </p:sp>
    </p:spTree>
    <p:extLst>
      <p:ext uri="{BB962C8B-B14F-4D97-AF65-F5344CB8AC3E}">
        <p14:creationId xmlns:p14="http://schemas.microsoft.com/office/powerpoint/2010/main" val="2443494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178538"/>
            <a:ext cx="8229600" cy="3947625"/>
          </a:xfrm>
        </p:spPr>
        <p:txBody>
          <a:bodyPr>
            <a:normAutofit lnSpcReduction="10000"/>
          </a:bodyPr>
          <a:lstStyle/>
          <a:p>
            <a:r>
              <a:rPr lang="en-US" dirty="0" smtClean="0"/>
              <a:t>Lots of potential areas for action by different </a:t>
            </a:r>
            <a:r>
              <a:rPr lang="en-US" dirty="0" err="1" smtClean="0"/>
              <a:t>organisations</a:t>
            </a:r>
            <a:r>
              <a:rPr lang="en-US" dirty="0" smtClean="0"/>
              <a:t> – LA, NHS, public, private and voluntary sector</a:t>
            </a:r>
          </a:p>
          <a:p>
            <a:r>
              <a:rPr lang="en-US" dirty="0" smtClean="0"/>
              <a:t>Needs a wide holistic approach – targeting many of the causes of child poverty simultaneously</a:t>
            </a:r>
          </a:p>
          <a:p>
            <a:r>
              <a:rPr lang="en-US" dirty="0" smtClean="0"/>
              <a:t>Vulnerable people need identified early to allow for prevention or mitigation</a:t>
            </a:r>
          </a:p>
          <a:p>
            <a:endParaRPr lang="en-US" dirty="0"/>
          </a:p>
        </p:txBody>
      </p:sp>
      <p:sp>
        <p:nvSpPr>
          <p:cNvPr id="3" name="Title 1"/>
          <p:cNvSpPr>
            <a:spLocks noGrp="1"/>
          </p:cNvSpPr>
          <p:nvPr>
            <p:ph type="title"/>
          </p:nvPr>
        </p:nvSpPr>
        <p:spPr>
          <a:xfrm>
            <a:off x="457200" y="908537"/>
            <a:ext cx="8229600" cy="957385"/>
          </a:xfrm>
        </p:spPr>
        <p:txBody>
          <a:bodyPr>
            <a:normAutofit/>
          </a:bodyPr>
          <a:lstStyle/>
          <a:p>
            <a:r>
              <a:rPr lang="en-US" dirty="0" smtClean="0"/>
              <a:t>Summary</a:t>
            </a:r>
            <a:endParaRPr lang="en-US" dirty="0"/>
          </a:p>
        </p:txBody>
      </p:sp>
    </p:spTree>
    <p:extLst>
      <p:ext uri="{BB962C8B-B14F-4D97-AF65-F5344CB8AC3E}">
        <p14:creationId xmlns:p14="http://schemas.microsoft.com/office/powerpoint/2010/main" val="3210025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316762"/>
            <a:ext cx="8229600" cy="3947625"/>
          </a:xfrm>
        </p:spPr>
        <p:txBody>
          <a:bodyPr/>
          <a:lstStyle/>
          <a:p>
            <a:pPr>
              <a:buFont typeface="Arial" panose="020B0604020202020204" pitchFamily="34" charset="0"/>
              <a:buChar char="•"/>
            </a:pPr>
            <a:r>
              <a:rPr lang="en-US" dirty="0" smtClean="0"/>
              <a:t>Public , private and voluntary sectors need to work in partnership to provide the knowledge and actions on what works to help reduce the levels and consequences of child poverty in Scotland</a:t>
            </a:r>
          </a:p>
          <a:p>
            <a:pPr>
              <a:buFont typeface="Arial" panose="020B0604020202020204" pitchFamily="34" charset="0"/>
              <a:buChar char="•"/>
            </a:pPr>
            <a:r>
              <a:rPr lang="en-US" dirty="0" smtClean="0"/>
              <a:t>How can we improve the evidence base for local action?</a:t>
            </a:r>
            <a:endParaRPr lang="en-US" dirty="0"/>
          </a:p>
        </p:txBody>
      </p:sp>
      <p:sp>
        <p:nvSpPr>
          <p:cNvPr id="3" name="Title 1"/>
          <p:cNvSpPr>
            <a:spLocks noGrp="1"/>
          </p:cNvSpPr>
          <p:nvPr>
            <p:ph type="title"/>
          </p:nvPr>
        </p:nvSpPr>
        <p:spPr>
          <a:xfrm>
            <a:off x="457200" y="1036128"/>
            <a:ext cx="8229600" cy="957385"/>
          </a:xfrm>
        </p:spPr>
        <p:txBody>
          <a:bodyPr>
            <a:normAutofit/>
          </a:bodyPr>
          <a:lstStyle/>
          <a:p>
            <a:r>
              <a:rPr lang="en-US" dirty="0" smtClean="0"/>
              <a:t>Local partnership action</a:t>
            </a:r>
            <a:endParaRPr lang="en-US" dirty="0"/>
          </a:p>
        </p:txBody>
      </p:sp>
    </p:spTree>
    <p:extLst>
      <p:ext uri="{BB962C8B-B14F-4D97-AF65-F5344CB8AC3E}">
        <p14:creationId xmlns:p14="http://schemas.microsoft.com/office/powerpoint/2010/main" val="2697935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498912" y="3756678"/>
            <a:ext cx="6401355" cy="2024047"/>
          </a:xfrm>
          <a:prstGeom prst="rect">
            <a:avLst/>
          </a:prstGeom>
        </p:spPr>
      </p:pic>
      <p:sp>
        <p:nvSpPr>
          <p:cNvPr id="4" name="Title 1"/>
          <p:cNvSpPr txBox="1">
            <a:spLocks/>
          </p:cNvSpPr>
          <p:nvPr/>
        </p:nvSpPr>
        <p:spPr>
          <a:xfrm>
            <a:off x="685800" y="1875243"/>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mtClean="0"/>
              <a:t>Child Poverty (Scotland) Bill update</a:t>
            </a:r>
            <a:endParaRPr lang="en-GB" dirty="0"/>
          </a:p>
        </p:txBody>
      </p:sp>
    </p:spTree>
    <p:extLst>
      <p:ext uri="{BB962C8B-B14F-4D97-AF65-F5344CB8AC3E}">
        <p14:creationId xmlns:p14="http://schemas.microsoft.com/office/powerpoint/2010/main" val="3671142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 Poverty (Scotland) Bill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648" y="1670539"/>
            <a:ext cx="8701781" cy="3815862"/>
          </a:xfrm>
        </p:spPr>
      </p:pic>
      <p:sp>
        <p:nvSpPr>
          <p:cNvPr id="5" name="Rectangle 4"/>
          <p:cNvSpPr/>
          <p:nvPr/>
        </p:nvSpPr>
        <p:spPr>
          <a:xfrm>
            <a:off x="293648" y="5739302"/>
            <a:ext cx="8701781" cy="369332"/>
          </a:xfrm>
          <a:prstGeom prst="rect">
            <a:avLst/>
          </a:prstGeom>
        </p:spPr>
        <p:txBody>
          <a:bodyPr wrap="square">
            <a:spAutoFit/>
          </a:bodyPr>
          <a:lstStyle/>
          <a:p>
            <a:r>
              <a:rPr lang="en-GB" u="sng" dirty="0" smtClean="0">
                <a:hlinkClick r:id="rId4"/>
              </a:rPr>
              <a:t>http://www.parliament.scot/Child%20Poverty%20(Scotland)%20Bill/SPBill06AS052017.pdf</a:t>
            </a:r>
            <a:endParaRPr lang="en-GB" u="sng" dirty="0"/>
          </a:p>
        </p:txBody>
      </p:sp>
    </p:spTree>
    <p:extLst>
      <p:ext uri="{BB962C8B-B14F-4D97-AF65-F5344CB8AC3E}">
        <p14:creationId xmlns:p14="http://schemas.microsoft.com/office/powerpoint/2010/main" val="3495859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457"/>
            <a:ext cx="8229600" cy="957385"/>
          </a:xfrm>
        </p:spPr>
        <p:txBody>
          <a:bodyPr>
            <a:normAutofit/>
          </a:bodyPr>
          <a:lstStyle/>
          <a:p>
            <a:r>
              <a:rPr lang="en-US" dirty="0"/>
              <a:t>C</a:t>
            </a:r>
            <a:r>
              <a:rPr lang="en-US" dirty="0" smtClean="0"/>
              <a:t>hild Poverty (Scotland) Bill</a:t>
            </a:r>
            <a:endParaRPr lang="en-US" dirty="0"/>
          </a:p>
        </p:txBody>
      </p:sp>
      <p:sp>
        <p:nvSpPr>
          <p:cNvPr id="3" name="Content Placeholder 2"/>
          <p:cNvSpPr>
            <a:spLocks noGrp="1"/>
          </p:cNvSpPr>
          <p:nvPr>
            <p:ph idx="1"/>
          </p:nvPr>
        </p:nvSpPr>
        <p:spPr>
          <a:xfrm>
            <a:off x="457200" y="1225842"/>
            <a:ext cx="8229600" cy="5215598"/>
          </a:xfrm>
        </p:spPr>
        <p:txBody>
          <a:bodyPr>
            <a:normAutofit fontScale="25000" lnSpcReduction="20000"/>
          </a:bodyPr>
          <a:lstStyle/>
          <a:p>
            <a:r>
              <a:rPr lang="en-GB" sz="9800" dirty="0"/>
              <a:t>F</a:t>
            </a:r>
            <a:r>
              <a:rPr lang="en-GB" sz="9800" dirty="0" smtClean="0"/>
              <a:t>our </a:t>
            </a:r>
            <a:r>
              <a:rPr lang="en-GB" sz="9800" dirty="0"/>
              <a:t>statutory, income-based targets to be achieved by 2030: </a:t>
            </a:r>
            <a:endParaRPr lang="en-GB" sz="9800" dirty="0" smtClean="0"/>
          </a:p>
          <a:p>
            <a:endParaRPr lang="en-GB" sz="9800" dirty="0"/>
          </a:p>
          <a:p>
            <a:pPr lvl="1"/>
            <a:r>
              <a:rPr lang="en-GB" sz="9800" dirty="0"/>
              <a:t>Less than 10% of children are in relative poverty. </a:t>
            </a:r>
          </a:p>
          <a:p>
            <a:pPr lvl="1"/>
            <a:r>
              <a:rPr lang="en-GB" sz="9800" dirty="0"/>
              <a:t>Less than 5% of children are in absolute poverty. </a:t>
            </a:r>
          </a:p>
          <a:p>
            <a:pPr lvl="1"/>
            <a:r>
              <a:rPr lang="en-GB" sz="9800" dirty="0"/>
              <a:t>Less than 5% of children are in combined low income and material deprivation. </a:t>
            </a:r>
          </a:p>
          <a:p>
            <a:pPr lvl="1"/>
            <a:r>
              <a:rPr lang="en-GB" sz="9800" dirty="0"/>
              <a:t>Less than 5% of children are in persistent poverty. </a:t>
            </a:r>
          </a:p>
          <a:p>
            <a:pPr marL="0" indent="0">
              <a:buNone/>
            </a:pPr>
            <a:endParaRPr lang="en-GB" sz="9800" dirty="0"/>
          </a:p>
          <a:p>
            <a:r>
              <a:rPr lang="en-GB" sz="9800" dirty="0"/>
              <a:t>All four targets are </a:t>
            </a:r>
            <a:r>
              <a:rPr lang="en-GB" sz="9800" i="1" dirty="0"/>
              <a:t>after housing costs</a:t>
            </a:r>
            <a:r>
              <a:rPr lang="en-GB" sz="9800" dirty="0" smtClean="0"/>
              <a:t>.  </a:t>
            </a:r>
          </a:p>
          <a:p>
            <a:r>
              <a:rPr lang="en-GB" sz="9800" dirty="0" smtClean="0"/>
              <a:t>SG to produce  a series of Delivery Plans and report progress to Parliament</a:t>
            </a:r>
          </a:p>
          <a:p>
            <a:r>
              <a:rPr lang="en-GB" sz="9800" dirty="0" smtClean="0"/>
              <a:t>Duty </a:t>
            </a:r>
            <a:r>
              <a:rPr lang="en-GB" sz="9800" dirty="0"/>
              <a:t>on local authorities and health boards to report annually on activity to contribute to reducing child poverty. </a:t>
            </a:r>
          </a:p>
          <a:p>
            <a:endParaRPr lang="en-US" dirty="0"/>
          </a:p>
        </p:txBody>
      </p:sp>
    </p:spTree>
    <p:extLst>
      <p:ext uri="{BB962C8B-B14F-4D97-AF65-F5344CB8AC3E}">
        <p14:creationId xmlns:p14="http://schemas.microsoft.com/office/powerpoint/2010/main" val="1628177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Poverty (Scotland) Bill</a:t>
            </a:r>
            <a:endParaRPr lang="en-GB" dirty="0"/>
          </a:p>
        </p:txBody>
      </p:sp>
      <p:sp>
        <p:nvSpPr>
          <p:cNvPr id="3" name="Content Placeholder 2"/>
          <p:cNvSpPr>
            <a:spLocks noGrp="1"/>
          </p:cNvSpPr>
          <p:nvPr>
            <p:ph idx="1"/>
          </p:nvPr>
        </p:nvSpPr>
        <p:spPr>
          <a:xfrm>
            <a:off x="457200" y="1600200"/>
            <a:ext cx="3938954" cy="4525963"/>
          </a:xfrm>
        </p:spPr>
        <p:txBody>
          <a:bodyPr>
            <a:normAutofit/>
          </a:bodyPr>
          <a:lstStyle/>
          <a:p>
            <a:r>
              <a:rPr lang="en-GB" dirty="0" smtClean="0"/>
              <a:t>Interim targets</a:t>
            </a:r>
          </a:p>
          <a:p>
            <a:r>
              <a:rPr lang="en-GB" dirty="0" smtClean="0"/>
              <a:t>Delivery Plan</a:t>
            </a:r>
          </a:p>
          <a:p>
            <a:r>
              <a:rPr lang="en-GB" dirty="0" smtClean="0"/>
              <a:t>Local action report</a:t>
            </a:r>
          </a:p>
          <a:p>
            <a:r>
              <a:rPr lang="en-GB" dirty="0" smtClean="0"/>
              <a:t>Poverty &amp; Inequality Commission</a:t>
            </a:r>
          </a:p>
          <a:p>
            <a:r>
              <a:rPr lang="en-GB" dirty="0" smtClean="0"/>
              <a:t>Stage 3 - November</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3" y="1285875"/>
            <a:ext cx="4272137" cy="5414963"/>
          </a:xfrm>
          <a:prstGeom prst="rect">
            <a:avLst/>
          </a:prstGeom>
        </p:spPr>
      </p:pic>
    </p:spTree>
    <p:extLst>
      <p:ext uri="{BB962C8B-B14F-4D97-AF65-F5344CB8AC3E}">
        <p14:creationId xmlns:p14="http://schemas.microsoft.com/office/powerpoint/2010/main" val="2711072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Local child poverty action plan </a:t>
            </a:r>
            <a:r>
              <a:rPr lang="en-GB" dirty="0" smtClean="0"/>
              <a:t>reports</a:t>
            </a:r>
            <a:endParaRPr lang="en-GB" dirty="0"/>
          </a:p>
        </p:txBody>
      </p:sp>
      <p:sp>
        <p:nvSpPr>
          <p:cNvPr id="3" name="Content Placeholder 2"/>
          <p:cNvSpPr>
            <a:spLocks noGrp="1"/>
          </p:cNvSpPr>
          <p:nvPr>
            <p:ph idx="1"/>
          </p:nvPr>
        </p:nvSpPr>
        <p:spPr>
          <a:xfrm>
            <a:off x="457200" y="1452806"/>
            <a:ext cx="8370277" cy="5071085"/>
          </a:xfrm>
        </p:spPr>
        <p:txBody>
          <a:bodyPr>
            <a:normAutofit fontScale="92500" lnSpcReduction="20000"/>
          </a:bodyPr>
          <a:lstStyle/>
          <a:p>
            <a:r>
              <a:rPr lang="en-GB" dirty="0"/>
              <a:t>A local authority and each relevant Health Board must, as soon as reasonably practicable after the end of each reporting year, jointly prepare and publish a report </a:t>
            </a:r>
            <a:endParaRPr lang="en-GB" dirty="0" smtClean="0"/>
          </a:p>
          <a:p>
            <a:pPr marL="0" indent="0">
              <a:buNone/>
            </a:pPr>
            <a:r>
              <a:rPr lang="en-GB" dirty="0" smtClean="0"/>
              <a:t> - must </a:t>
            </a:r>
            <a:r>
              <a:rPr lang="en-GB" dirty="0"/>
              <a:t>describe any measures </a:t>
            </a:r>
            <a:r>
              <a:rPr lang="en-GB" b="1" dirty="0"/>
              <a:t>taken</a:t>
            </a:r>
            <a:r>
              <a:rPr lang="en-GB" dirty="0"/>
              <a:t> </a:t>
            </a:r>
            <a:r>
              <a:rPr lang="en-GB" dirty="0" smtClean="0"/>
              <a:t>and </a:t>
            </a:r>
            <a:r>
              <a:rPr lang="en-GB" b="1" dirty="0" smtClean="0"/>
              <a:t>proposed</a:t>
            </a:r>
          </a:p>
          <a:p>
            <a:r>
              <a:rPr lang="en-GB" dirty="0"/>
              <a:t>must, in particular, describe income maximisation measures taken in the area of the local authority during the reporting year to provide pregnant women and families with </a:t>
            </a:r>
            <a:r>
              <a:rPr lang="en-GB" dirty="0" smtClean="0"/>
              <a:t>children</a:t>
            </a:r>
            <a:endParaRPr lang="en-GB" dirty="0"/>
          </a:p>
          <a:p>
            <a:pPr marL="0" indent="0">
              <a:buNone/>
            </a:pPr>
            <a:r>
              <a:rPr lang="en-GB" dirty="0"/>
              <a:t>(a) information, advice and assistance about eligibility for financial support, </a:t>
            </a:r>
            <a:r>
              <a:rPr lang="en-GB" dirty="0" smtClean="0"/>
              <a:t>&amp; </a:t>
            </a:r>
            <a:endParaRPr lang="en-GB" dirty="0"/>
          </a:p>
          <a:p>
            <a:pPr marL="0" indent="0">
              <a:buNone/>
            </a:pPr>
            <a:r>
              <a:rPr lang="en-GB" dirty="0"/>
              <a:t>(b) assistance to apply for financial support. </a:t>
            </a:r>
          </a:p>
        </p:txBody>
      </p:sp>
    </p:spTree>
    <p:extLst>
      <p:ext uri="{BB962C8B-B14F-4D97-AF65-F5344CB8AC3E}">
        <p14:creationId xmlns:p14="http://schemas.microsoft.com/office/powerpoint/2010/main" val="1025231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326721"/>
            <a:ext cx="8229600" cy="4525963"/>
          </a:xfrm>
        </p:spPr>
        <p:txBody>
          <a:bodyPr/>
          <a:lstStyle/>
          <a:p>
            <a:r>
              <a:rPr lang="en-GB" dirty="0" smtClean="0"/>
              <a:t>Statutory guidance in development</a:t>
            </a:r>
          </a:p>
          <a:p>
            <a:r>
              <a:rPr lang="en-GB" dirty="0" smtClean="0"/>
              <a:t>Members of the C&amp;YP PH Group on reference group</a:t>
            </a:r>
          </a:p>
          <a:p>
            <a:r>
              <a:rPr lang="en-GB" dirty="0" smtClean="0"/>
              <a:t>Opportunity to influence and advise</a:t>
            </a:r>
          </a:p>
          <a:p>
            <a:pPr marL="0" indent="0">
              <a:buNone/>
            </a:pPr>
            <a:r>
              <a:rPr lang="en-GB" dirty="0" smtClean="0"/>
              <a:t>Template approach ? How much prescription?</a:t>
            </a:r>
          </a:p>
          <a:p>
            <a:pPr marL="0" indent="0">
              <a:buNone/>
            </a:pPr>
            <a:r>
              <a:rPr lang="en-GB" dirty="0" smtClean="0"/>
              <a:t>How should it sit </a:t>
            </a:r>
            <a:r>
              <a:rPr lang="en-GB" dirty="0"/>
              <a:t>in the context of other planning/reporting requirements </a:t>
            </a:r>
            <a:r>
              <a:rPr lang="en-GB" dirty="0" smtClean="0"/>
              <a:t>?</a:t>
            </a:r>
            <a:endParaRPr lang="en-GB" dirty="0"/>
          </a:p>
        </p:txBody>
      </p:sp>
      <p:sp>
        <p:nvSpPr>
          <p:cNvPr id="3" name="Title 1"/>
          <p:cNvSpPr>
            <a:spLocks noGrp="1"/>
          </p:cNvSpPr>
          <p:nvPr>
            <p:ph type="title"/>
          </p:nvPr>
        </p:nvSpPr>
        <p:spPr>
          <a:xfrm>
            <a:off x="457200" y="1010093"/>
            <a:ext cx="8229600" cy="1143000"/>
          </a:xfrm>
        </p:spPr>
        <p:txBody>
          <a:bodyPr>
            <a:normAutofit fontScale="90000"/>
          </a:bodyPr>
          <a:lstStyle/>
          <a:p>
            <a:r>
              <a:rPr lang="en-GB" dirty="0"/>
              <a:t>Local child poverty action plan reports</a:t>
            </a:r>
          </a:p>
        </p:txBody>
      </p:sp>
    </p:spTree>
    <p:extLst>
      <p:ext uri="{BB962C8B-B14F-4D97-AF65-F5344CB8AC3E}">
        <p14:creationId xmlns:p14="http://schemas.microsoft.com/office/powerpoint/2010/main" val="4111055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637953" y="2780413"/>
            <a:ext cx="8229600" cy="4525963"/>
          </a:xfrm>
        </p:spPr>
        <p:txBody>
          <a:bodyPr/>
          <a:lstStyle/>
          <a:p>
            <a:r>
              <a:rPr lang="en-GB" dirty="0" smtClean="0"/>
              <a:t>What type of planning  and delivery support are required at a local level?</a:t>
            </a:r>
            <a:endParaRPr lang="en-GB" dirty="0"/>
          </a:p>
        </p:txBody>
      </p:sp>
      <p:sp>
        <p:nvSpPr>
          <p:cNvPr id="3" name="Title 1"/>
          <p:cNvSpPr>
            <a:spLocks noGrp="1"/>
          </p:cNvSpPr>
          <p:nvPr>
            <p:ph type="title"/>
          </p:nvPr>
        </p:nvSpPr>
        <p:spPr>
          <a:xfrm>
            <a:off x="457200" y="1318436"/>
            <a:ext cx="8229600" cy="1143000"/>
          </a:xfrm>
        </p:spPr>
        <p:txBody>
          <a:bodyPr/>
          <a:lstStyle/>
          <a:p>
            <a:r>
              <a:rPr lang="en-GB" dirty="0"/>
              <a:t>P</a:t>
            </a:r>
            <a:r>
              <a:rPr lang="en-GB" dirty="0" smtClean="0"/>
              <a:t>otential </a:t>
            </a:r>
            <a:r>
              <a:rPr lang="en-GB" dirty="0"/>
              <a:t>support required</a:t>
            </a:r>
          </a:p>
        </p:txBody>
      </p:sp>
    </p:spTree>
    <p:extLst>
      <p:ext uri="{BB962C8B-B14F-4D97-AF65-F5344CB8AC3E}">
        <p14:creationId xmlns:p14="http://schemas.microsoft.com/office/powerpoint/2010/main" val="15478050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mtClean="0"/>
              <a:t>Child poverty: the role of </a:t>
            </a:r>
            <a:br>
              <a:rPr lang="en-GB" smtClean="0"/>
            </a:br>
            <a:r>
              <a:rPr lang="en-GB" smtClean="0"/>
              <a:t>Public Health</a:t>
            </a:r>
            <a:endParaRPr lang="en-GB" dirty="0"/>
          </a:p>
        </p:txBody>
      </p:sp>
      <p:pic>
        <p:nvPicPr>
          <p:cNvPr id="3" name="Picture 2"/>
          <p:cNvPicPr>
            <a:picLocks noChangeAspect="1"/>
          </p:cNvPicPr>
          <p:nvPr/>
        </p:nvPicPr>
        <p:blipFill>
          <a:blip r:embed="rId4"/>
          <a:stretch>
            <a:fillRect/>
          </a:stretch>
        </p:blipFill>
        <p:spPr>
          <a:xfrm>
            <a:off x="1371322" y="3723147"/>
            <a:ext cx="6401355" cy="2091109"/>
          </a:xfrm>
          <a:prstGeom prst="rect">
            <a:avLst/>
          </a:prstGeom>
        </p:spPr>
      </p:pic>
    </p:spTree>
    <p:extLst>
      <p:ext uri="{BB962C8B-B14F-4D97-AF65-F5344CB8AC3E}">
        <p14:creationId xmlns:p14="http://schemas.microsoft.com/office/powerpoint/2010/main" val="148059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215682"/>
            <a:ext cx="8229600" cy="957385"/>
          </a:xfrm>
        </p:spPr>
        <p:txBody>
          <a:bodyPr>
            <a:normAutofit/>
          </a:bodyPr>
          <a:lstStyle/>
          <a:p>
            <a:r>
              <a:rPr lang="en-US" dirty="0" smtClean="0"/>
              <a:t>Outline</a:t>
            </a:r>
            <a:endParaRPr lang="en-US" dirty="0"/>
          </a:p>
        </p:txBody>
      </p:sp>
      <p:sp>
        <p:nvSpPr>
          <p:cNvPr id="5" name="Content Placeholder 2"/>
          <p:cNvSpPr>
            <a:spLocks noGrp="1"/>
          </p:cNvSpPr>
          <p:nvPr>
            <p:ph idx="1"/>
          </p:nvPr>
        </p:nvSpPr>
        <p:spPr>
          <a:xfrm>
            <a:off x="613380" y="2173067"/>
            <a:ext cx="8229600" cy="3947625"/>
          </a:xfrm>
        </p:spPr>
        <p:txBody>
          <a:bodyPr>
            <a:normAutofit/>
          </a:bodyPr>
          <a:lstStyle/>
          <a:p>
            <a:r>
              <a:rPr lang="en-US" dirty="0" smtClean="0"/>
              <a:t>Scale of the issue, trends over time</a:t>
            </a:r>
          </a:p>
          <a:p>
            <a:r>
              <a:rPr lang="en-US" dirty="0" smtClean="0"/>
              <a:t>Distribution of child poverty</a:t>
            </a:r>
          </a:p>
          <a:p>
            <a:r>
              <a:rPr lang="en-US" dirty="0"/>
              <a:t>Causes of child </a:t>
            </a:r>
            <a:r>
              <a:rPr lang="en-US" dirty="0" smtClean="0"/>
              <a:t>poverty</a:t>
            </a:r>
          </a:p>
          <a:p>
            <a:r>
              <a:rPr lang="en-US" dirty="0" smtClean="0"/>
              <a:t>Consequences for health (inequalities)</a:t>
            </a:r>
          </a:p>
          <a:p>
            <a:r>
              <a:rPr lang="en-US" dirty="0" smtClean="0"/>
              <a:t>Issues to consider</a:t>
            </a:r>
          </a:p>
          <a:p>
            <a:endParaRPr lang="en-US" dirty="0"/>
          </a:p>
        </p:txBody>
      </p:sp>
    </p:spTree>
    <p:extLst>
      <p:ext uri="{BB962C8B-B14F-4D97-AF65-F5344CB8AC3E}">
        <p14:creationId xmlns:p14="http://schemas.microsoft.com/office/powerpoint/2010/main" val="1894985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893" y="846138"/>
            <a:ext cx="8229600" cy="1143000"/>
          </a:xfrm>
        </p:spPr>
        <p:txBody>
          <a:bodyPr>
            <a:normAutofit fontScale="90000"/>
          </a:bodyPr>
          <a:lstStyle/>
          <a:p>
            <a:r>
              <a:rPr lang="en-GB" dirty="0" smtClean="0"/>
              <a:t>Child poverty: the role of Public Health</a:t>
            </a:r>
            <a:endParaRPr lang="en-GB" dirty="0"/>
          </a:p>
        </p:txBody>
      </p:sp>
      <p:sp>
        <p:nvSpPr>
          <p:cNvPr id="3" name="Content Placeholder 2"/>
          <p:cNvSpPr>
            <a:spLocks noGrp="1"/>
          </p:cNvSpPr>
          <p:nvPr>
            <p:ph idx="1"/>
          </p:nvPr>
        </p:nvSpPr>
        <p:spPr>
          <a:xfrm>
            <a:off x="457200" y="1866014"/>
            <a:ext cx="8229600" cy="4525963"/>
          </a:xfrm>
        </p:spPr>
        <p:txBody>
          <a:bodyPr/>
          <a:lstStyle/>
          <a:p>
            <a:pPr lvl="0"/>
            <a:r>
              <a:rPr lang="en-US" dirty="0"/>
              <a:t>Raising awareness of the impact of CP in local context </a:t>
            </a:r>
            <a:endParaRPr lang="en-GB" dirty="0"/>
          </a:p>
          <a:p>
            <a:pPr lvl="0"/>
            <a:r>
              <a:rPr lang="en-US" dirty="0"/>
              <a:t>Highlighting scope for action </a:t>
            </a:r>
            <a:endParaRPr lang="en-GB" dirty="0"/>
          </a:p>
          <a:p>
            <a:pPr lvl="0"/>
            <a:r>
              <a:rPr lang="en-US" dirty="0"/>
              <a:t>Bringing people together to create change</a:t>
            </a:r>
            <a:endParaRPr lang="en-GB" dirty="0"/>
          </a:p>
          <a:p>
            <a:pPr lvl="0"/>
            <a:r>
              <a:rPr lang="en-US" dirty="0"/>
              <a:t>Using real stories to make it real &amp; bring issues alive</a:t>
            </a:r>
            <a:endParaRPr lang="en-GB" dirty="0"/>
          </a:p>
          <a:p>
            <a:pPr lvl="0"/>
            <a:r>
              <a:rPr lang="en-US" dirty="0"/>
              <a:t>Demonstrating the art of the possible </a:t>
            </a:r>
            <a:endParaRPr lang="en-GB" dirty="0"/>
          </a:p>
          <a:p>
            <a:pPr lvl="0"/>
            <a:r>
              <a:rPr lang="en-US" dirty="0"/>
              <a:t>Big stuff and little stuff </a:t>
            </a:r>
            <a:endParaRPr lang="en-GB" dirty="0"/>
          </a:p>
          <a:p>
            <a:endParaRPr lang="en-GB" dirty="0"/>
          </a:p>
        </p:txBody>
      </p:sp>
    </p:spTree>
    <p:extLst>
      <p:ext uri="{BB962C8B-B14F-4D97-AF65-F5344CB8AC3E}">
        <p14:creationId xmlns:p14="http://schemas.microsoft.com/office/powerpoint/2010/main" val="4206416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445487"/>
            <a:ext cx="8229600" cy="4525963"/>
          </a:xfrm>
        </p:spPr>
        <p:txBody>
          <a:bodyPr/>
          <a:lstStyle/>
          <a:p>
            <a:pPr lvl="0"/>
            <a:r>
              <a:rPr lang="en-US" dirty="0"/>
              <a:t>What are the key CP drivers for your partnerships ?</a:t>
            </a:r>
            <a:endParaRPr lang="en-GB" dirty="0"/>
          </a:p>
          <a:p>
            <a:pPr lvl="0"/>
            <a:r>
              <a:rPr lang="en-US" dirty="0"/>
              <a:t>What are we doing well?</a:t>
            </a:r>
            <a:endParaRPr lang="en-GB" dirty="0"/>
          </a:p>
          <a:p>
            <a:pPr lvl="0"/>
            <a:r>
              <a:rPr lang="en-US" dirty="0"/>
              <a:t>What would better look like?</a:t>
            </a:r>
            <a:endParaRPr lang="en-GB" dirty="0"/>
          </a:p>
          <a:p>
            <a:r>
              <a:rPr lang="en-US" dirty="0"/>
              <a:t>How could we use evidence and experience more effectively to make a difference? </a:t>
            </a:r>
            <a:endParaRPr lang="en-GB" dirty="0"/>
          </a:p>
        </p:txBody>
      </p:sp>
      <p:sp>
        <p:nvSpPr>
          <p:cNvPr id="3" name="Title 1"/>
          <p:cNvSpPr>
            <a:spLocks noGrp="1"/>
          </p:cNvSpPr>
          <p:nvPr>
            <p:ph type="title"/>
          </p:nvPr>
        </p:nvSpPr>
        <p:spPr>
          <a:xfrm>
            <a:off x="457200" y="1082713"/>
            <a:ext cx="8229600" cy="1143000"/>
          </a:xfrm>
        </p:spPr>
        <p:txBody>
          <a:bodyPr/>
          <a:lstStyle/>
          <a:p>
            <a:r>
              <a:rPr lang="en-GB" dirty="0" smtClean="0"/>
              <a:t>Sharing experiences and learning</a:t>
            </a:r>
            <a:endParaRPr lang="en-GB" dirty="0"/>
          </a:p>
        </p:txBody>
      </p:sp>
    </p:spTree>
    <p:extLst>
      <p:ext uri="{BB962C8B-B14F-4D97-AF65-F5344CB8AC3E}">
        <p14:creationId xmlns:p14="http://schemas.microsoft.com/office/powerpoint/2010/main" val="220313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04175"/>
            <a:ext cx="8229600" cy="957385"/>
          </a:xfrm>
        </p:spPr>
        <p:txBody>
          <a:bodyPr>
            <a:normAutofit/>
          </a:bodyPr>
          <a:lstStyle/>
          <a:p>
            <a:r>
              <a:rPr lang="en-US" dirty="0" smtClean="0">
                <a:cs typeface="Arial" panose="020B0604020202020204" pitchFamily="34" charset="0"/>
              </a:rPr>
              <a:t>Scale of the issue</a:t>
            </a:r>
            <a:endParaRPr lang="en-US" dirty="0">
              <a:cs typeface="Arial" panose="020B0604020202020204" pitchFamily="34" charset="0"/>
            </a:endParaRPr>
          </a:p>
        </p:txBody>
      </p:sp>
      <p:graphicFrame>
        <p:nvGraphicFramePr>
          <p:cNvPr id="2" name="Content Placeholder 1"/>
          <p:cNvGraphicFramePr>
            <a:graphicFrameLocks noGrp="1"/>
          </p:cNvGraphicFramePr>
          <p:nvPr>
            <p:ph idx="1"/>
            <p:extLst/>
          </p:nvPr>
        </p:nvGraphicFramePr>
        <p:xfrm>
          <a:off x="294639" y="1879120"/>
          <a:ext cx="8392161" cy="3534837"/>
        </p:xfrm>
        <a:graphic>
          <a:graphicData uri="http://schemas.openxmlformats.org/drawingml/2006/table">
            <a:tbl>
              <a:tblPr firstRow="1" firstCol="1" bandRow="1">
                <a:tableStyleId>{5C22544A-7EE6-4342-B048-85BDC9FD1C3A}</a:tableStyleId>
              </a:tblPr>
              <a:tblGrid>
                <a:gridCol w="3647440"/>
                <a:gridCol w="1859280"/>
                <a:gridCol w="1118769"/>
                <a:gridCol w="1766672"/>
              </a:tblGrid>
              <a:tr h="444879">
                <a:tc>
                  <a:txBody>
                    <a:bodyPr/>
                    <a:lstStyle/>
                    <a:p>
                      <a:pPr>
                        <a:lnSpc>
                          <a:spcPct val="107000"/>
                        </a:lnSpc>
                        <a:spcAft>
                          <a:spcPts val="0"/>
                        </a:spcAft>
                      </a:pPr>
                      <a:r>
                        <a:rPr lang="en-GB" sz="2400" dirty="0">
                          <a:effectLst/>
                          <a:latin typeface="+mn-lt"/>
                        </a:rPr>
                        <a:t> </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Absolute number</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smtClean="0">
                          <a:effectLst/>
                          <a:latin typeface="+mn-lt"/>
                          <a:ea typeface="Calibri" panose="020F0502020204030204" pitchFamily="34" charset="0"/>
                          <a:cs typeface="Times New Roman" panose="02020603050405020304" pitchFamily="18" charset="0"/>
                        </a:rPr>
                        <a:t>%</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a:effectLst/>
                          <a:latin typeface="+mn-lt"/>
                        </a:rPr>
                        <a:t>Year</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r>
              <a:tr h="526028">
                <a:tc>
                  <a:txBody>
                    <a:bodyPr/>
                    <a:lstStyle/>
                    <a:p>
                      <a:pPr>
                        <a:lnSpc>
                          <a:spcPct val="107000"/>
                        </a:lnSpc>
                        <a:spcAft>
                          <a:spcPts val="0"/>
                        </a:spcAft>
                      </a:pPr>
                      <a:r>
                        <a:rPr lang="en-GB" sz="2400">
                          <a:effectLst/>
                          <a:latin typeface="+mn-lt"/>
                        </a:rPr>
                        <a:t>Relative poverty</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260,000</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26%</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2015/16</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r>
              <a:tr h="526028">
                <a:tc>
                  <a:txBody>
                    <a:bodyPr/>
                    <a:lstStyle/>
                    <a:p>
                      <a:pPr>
                        <a:lnSpc>
                          <a:spcPct val="107000"/>
                        </a:lnSpc>
                        <a:spcAft>
                          <a:spcPts val="0"/>
                        </a:spcAft>
                      </a:pPr>
                      <a:r>
                        <a:rPr lang="en-GB" sz="2400">
                          <a:effectLst/>
                          <a:latin typeface="+mn-lt"/>
                        </a:rPr>
                        <a:t>Absolute poverty</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a:effectLst/>
                          <a:latin typeface="+mn-lt"/>
                        </a:rPr>
                        <a:t>230,000</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23%</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a:effectLst/>
                          <a:latin typeface="+mn-lt"/>
                        </a:rPr>
                        <a:t>2015/16</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r>
              <a:tr h="506763">
                <a:tc>
                  <a:txBody>
                    <a:bodyPr/>
                    <a:lstStyle/>
                    <a:p>
                      <a:pPr>
                        <a:lnSpc>
                          <a:spcPct val="107000"/>
                        </a:lnSpc>
                        <a:spcAft>
                          <a:spcPts val="0"/>
                        </a:spcAft>
                      </a:pPr>
                      <a:r>
                        <a:rPr lang="en-GB" sz="2400">
                          <a:effectLst/>
                          <a:latin typeface="+mn-lt"/>
                        </a:rPr>
                        <a:t>Combined material deprivation and low income</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a:effectLst/>
                          <a:latin typeface="+mn-lt"/>
                        </a:rPr>
                        <a:t>110,000</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12%</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2015/16</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r>
              <a:tr h="526028">
                <a:tc>
                  <a:txBody>
                    <a:bodyPr/>
                    <a:lstStyle/>
                    <a:p>
                      <a:pPr>
                        <a:lnSpc>
                          <a:spcPct val="107000"/>
                        </a:lnSpc>
                        <a:spcAft>
                          <a:spcPts val="0"/>
                        </a:spcAft>
                      </a:pPr>
                      <a:r>
                        <a:rPr lang="en-GB" sz="2400" dirty="0">
                          <a:effectLst/>
                          <a:latin typeface="+mn-lt"/>
                        </a:rPr>
                        <a:t>Persistent poverty</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a:effectLst/>
                          <a:latin typeface="+mn-lt"/>
                        </a:rPr>
                        <a:t>/</a:t>
                      </a:r>
                      <a:endParaRPr lang="en-GB"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12%</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400" dirty="0">
                          <a:effectLst/>
                          <a:latin typeface="+mn-lt"/>
                        </a:rPr>
                        <a:t>2011-2015</a:t>
                      </a:r>
                      <a:endParaRPr lang="en-GB" sz="24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1"/>
          <p:cNvSpPr>
            <a:spLocks noChangeArrowheads="1"/>
          </p:cNvSpPr>
          <p:nvPr/>
        </p:nvSpPr>
        <p:spPr bwMode="auto">
          <a:xfrm>
            <a:off x="223519" y="5564788"/>
            <a:ext cx="76734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 HBAI dataset, DWP 2015/16; Understanding Society, 2010-2015.</a:t>
            </a:r>
            <a:endParaRPr kumimoji="0" lang="en-GB" altLang="en-US" sz="2000" b="0" i="0" u="none" strike="noStrike" cap="none" normalizeH="0" baseline="0" dirty="0" smtClean="0">
              <a:ln>
                <a:noFill/>
              </a:ln>
              <a:solidFill>
                <a:schemeClr val="tx1"/>
              </a:solidFill>
              <a:effectLst/>
            </a:endParaRPr>
          </a:p>
        </p:txBody>
      </p:sp>
      <p:sp>
        <p:nvSpPr>
          <p:cNvPr id="8" name="Rectangle 1"/>
          <p:cNvSpPr>
            <a:spLocks noChangeArrowheads="1"/>
          </p:cNvSpPr>
          <p:nvPr/>
        </p:nvSpPr>
        <p:spPr bwMode="auto">
          <a:xfrm>
            <a:off x="203200" y="1296319"/>
            <a:ext cx="56450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1"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Latest</a:t>
            </a:r>
            <a:r>
              <a:rPr kumimoji="0" lang="en-GB" altLang="en-US" sz="2400" b="0" i="1" u="none" strike="noStrike" cap="none" normalizeH="0" dirty="0" smtClean="0">
                <a:ln>
                  <a:noFill/>
                </a:ln>
                <a:solidFill>
                  <a:schemeClr val="tx1"/>
                </a:solidFill>
                <a:effectLst/>
                <a:latin typeface="+mj-lt"/>
                <a:ea typeface="Calibri" panose="020F0502020204030204" pitchFamily="34" charset="0"/>
                <a:cs typeface="Arial" panose="020B0604020202020204" pitchFamily="34" charset="0"/>
              </a:rPr>
              <a:t> measures of child poverty in Scotland</a:t>
            </a:r>
            <a:endParaRPr kumimoji="0" lang="en-GB" altLang="en-US" sz="2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702906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559"/>
            <a:ext cx="8229600" cy="957385"/>
          </a:xfrm>
        </p:spPr>
        <p:txBody>
          <a:bodyPr>
            <a:normAutofit/>
          </a:bodyPr>
          <a:lstStyle/>
          <a:p>
            <a:r>
              <a:rPr lang="en-US" dirty="0" smtClean="0">
                <a:cs typeface="Arial" panose="020B0604020202020204" pitchFamily="34" charset="0"/>
              </a:rPr>
              <a:t>Trends over time</a:t>
            </a:r>
            <a:endParaRPr lang="en-US" dirty="0">
              <a:cs typeface="Arial" panose="020B0604020202020204" pitchFamily="34" charset="0"/>
            </a:endParaRPr>
          </a:p>
        </p:txBody>
      </p:sp>
      <p:sp>
        <p:nvSpPr>
          <p:cNvPr id="7" name="Rectangle 1"/>
          <p:cNvSpPr>
            <a:spLocks noChangeArrowheads="1"/>
          </p:cNvSpPr>
          <p:nvPr/>
        </p:nvSpPr>
        <p:spPr bwMode="auto">
          <a:xfrm>
            <a:off x="223519" y="6364748"/>
            <a:ext cx="88958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lang="en-GB" altLang="en-US" sz="2000" i="1" dirty="0">
                <a:ea typeface="Calibri" panose="020F0502020204030204" pitchFamily="34" charset="0"/>
                <a:cs typeface="Arial" panose="020B0604020202020204" pitchFamily="34" charset="0"/>
              </a:rPr>
              <a:t> Institute for Fiscal </a:t>
            </a:r>
            <a:r>
              <a:rPr lang="en-GB" altLang="en-US" sz="2000" i="1" dirty="0" smtClean="0">
                <a:ea typeface="Calibri" panose="020F0502020204030204" pitchFamily="34" charset="0"/>
                <a:cs typeface="Arial" panose="020B0604020202020204" pitchFamily="34" charset="0"/>
              </a:rPr>
              <a:t>Studies; </a:t>
            </a:r>
            <a:r>
              <a:rPr lang="en-GB" altLang="en-US" sz="2000" i="1" dirty="0">
                <a:ea typeface="Calibri" panose="020F0502020204030204" pitchFamily="34" charset="0"/>
                <a:cs typeface="Arial" panose="020B0604020202020204" pitchFamily="34" charset="0"/>
              </a:rPr>
              <a:t>Scottish Government (based on DWP HBAI data</a:t>
            </a:r>
            <a:r>
              <a:rPr lang="en-GB" altLang="en-US" sz="2000" i="1" dirty="0" smtClean="0">
                <a:ea typeface="Calibri" panose="020F0502020204030204" pitchFamily="34" charset="0"/>
                <a:cs typeface="Arial" panose="020B0604020202020204" pitchFamily="34" charset="0"/>
              </a:rPr>
              <a:t>)</a:t>
            </a: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r>
            <a:endParaRPr kumimoji="0" lang="en-GB" altLang="en-US" sz="2000" b="0" i="0" u="none" strike="noStrike" cap="none" normalizeH="0" baseline="0" dirty="0" smtClean="0">
              <a:ln>
                <a:noFill/>
              </a:ln>
              <a:solidFill>
                <a:schemeClr val="tx1"/>
              </a:solidFill>
              <a:effectLst/>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pic>
        <p:nvPicPr>
          <p:cNvPr id="9" name="Picture 8"/>
          <p:cNvPicPr>
            <a:picLocks noChangeAspect="1"/>
          </p:cNvPicPr>
          <p:nvPr/>
        </p:nvPicPr>
        <p:blipFill>
          <a:blip r:embed="rId3"/>
          <a:stretch>
            <a:fillRect/>
          </a:stretch>
        </p:blipFill>
        <p:spPr>
          <a:xfrm>
            <a:off x="132079" y="790696"/>
            <a:ext cx="8879842" cy="5498344"/>
          </a:xfrm>
          <a:prstGeom prst="rect">
            <a:avLst/>
          </a:prstGeom>
        </p:spPr>
      </p:pic>
    </p:spTree>
    <p:extLst>
      <p:ext uri="{BB962C8B-B14F-4D97-AF65-F5344CB8AC3E}">
        <p14:creationId xmlns:p14="http://schemas.microsoft.com/office/powerpoint/2010/main" val="171765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559"/>
            <a:ext cx="8229600" cy="957385"/>
          </a:xfrm>
        </p:spPr>
        <p:txBody>
          <a:bodyPr>
            <a:normAutofit/>
          </a:bodyPr>
          <a:lstStyle/>
          <a:p>
            <a:r>
              <a:rPr lang="en-US" dirty="0" smtClean="0">
                <a:cs typeface="Arial" panose="020B0604020202020204" pitchFamily="34" charset="0"/>
              </a:rPr>
              <a:t>Who is affected? - 1</a:t>
            </a:r>
            <a:endParaRPr lang="en-US" dirty="0">
              <a:cs typeface="Arial" panose="020B0604020202020204" pitchFamily="34" charset="0"/>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19" y="1118681"/>
            <a:ext cx="8652264" cy="4483466"/>
          </a:xfrm>
          <a:prstGeom prst="rect">
            <a:avLst/>
          </a:prstGeom>
        </p:spPr>
      </p:pic>
      <p:sp>
        <p:nvSpPr>
          <p:cNvPr id="9" name="Rectangle 8"/>
          <p:cNvSpPr/>
          <p:nvPr/>
        </p:nvSpPr>
        <p:spPr>
          <a:xfrm>
            <a:off x="517536" y="5805082"/>
            <a:ext cx="8064229" cy="707886"/>
          </a:xfrm>
          <a:prstGeom prst="rect">
            <a:avLst/>
          </a:prstGeom>
        </p:spPr>
        <p:txBody>
          <a:bodyPr wrap="square">
            <a:spAutoFit/>
          </a:bodyPr>
          <a:lstStyle/>
          <a:p>
            <a:r>
              <a:rPr lang="en-GB" sz="2000" b="1" dirty="0">
                <a:latin typeface="+mj-lt"/>
                <a:ea typeface="Calibri" panose="020F0502020204030204" pitchFamily="34" charset="0"/>
              </a:rPr>
              <a:t>Source: Scottish Government (2017)  2015/16 </a:t>
            </a:r>
            <a:r>
              <a:rPr lang="en-GB" sz="2000" b="1" dirty="0">
                <a:solidFill>
                  <a:srgbClr val="000000"/>
                </a:solidFill>
                <a:latin typeface="+mj-lt"/>
                <a:ea typeface="Calibri" panose="020F0502020204030204" pitchFamily="34" charset="0"/>
              </a:rPr>
              <a:t>Poverty and Income Inequality in Scotland: 2015/16</a:t>
            </a:r>
            <a:r>
              <a:rPr lang="en-GB" sz="2000" b="1" dirty="0">
                <a:latin typeface="+mj-lt"/>
                <a:ea typeface="Calibri" panose="020F0502020204030204" pitchFamily="34" charset="0"/>
              </a:rPr>
              <a:t> </a:t>
            </a:r>
            <a:endParaRPr lang="en-GB" sz="2000" b="1" dirty="0">
              <a:latin typeface="+mj-lt"/>
            </a:endParaRPr>
          </a:p>
        </p:txBody>
      </p:sp>
    </p:spTree>
    <p:extLst>
      <p:ext uri="{BB962C8B-B14F-4D97-AF65-F5344CB8AC3E}">
        <p14:creationId xmlns:p14="http://schemas.microsoft.com/office/powerpoint/2010/main" val="337138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4559"/>
            <a:ext cx="8229600" cy="957385"/>
          </a:xfrm>
        </p:spPr>
        <p:txBody>
          <a:bodyPr>
            <a:normAutofit/>
          </a:bodyPr>
          <a:lstStyle/>
          <a:p>
            <a:r>
              <a:rPr lang="en-US" dirty="0" smtClean="0">
                <a:cs typeface="Arial" panose="020B0604020202020204" pitchFamily="34" charset="0"/>
              </a:rPr>
              <a:t>Who is affected? - 2</a:t>
            </a:r>
            <a:endParaRPr lang="en-US" dirty="0">
              <a:cs typeface="Arial" panose="020B0604020202020204" pitchFamily="34" charset="0"/>
            </a:endParaRPr>
          </a:p>
        </p:txBody>
      </p:sp>
      <p:sp>
        <p:nvSpPr>
          <p:cNvPr id="7" name="Rectangle 1"/>
          <p:cNvSpPr>
            <a:spLocks noChangeArrowheads="1"/>
          </p:cNvSpPr>
          <p:nvPr/>
        </p:nvSpPr>
        <p:spPr bwMode="auto">
          <a:xfrm>
            <a:off x="223519" y="6364748"/>
            <a:ext cx="39306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GB" altLang="en-US" sz="2000" b="0"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Source:</a:t>
            </a:r>
            <a:r>
              <a:rPr lang="en-GB" altLang="en-US" sz="2000" i="1" dirty="0">
                <a:ea typeface="Calibri" panose="020F0502020204030204" pitchFamily="34" charset="0"/>
                <a:cs typeface="Arial" panose="020B0604020202020204" pitchFamily="34" charset="0"/>
              </a:rPr>
              <a:t> </a:t>
            </a:r>
            <a:r>
              <a:rPr lang="en-GB" altLang="en-US" sz="2000" i="1" dirty="0" smtClean="0">
                <a:ea typeface="Calibri" panose="020F0502020204030204" pitchFamily="34" charset="0"/>
                <a:cs typeface="Arial" panose="020B0604020202020204" pitchFamily="34" charset="0"/>
              </a:rPr>
              <a:t>HBAI </a:t>
            </a:r>
            <a:r>
              <a:rPr lang="en-GB" altLang="en-US" sz="2000" i="1" dirty="0">
                <a:ea typeface="Calibri" panose="020F0502020204030204" pitchFamily="34" charset="0"/>
                <a:cs typeface="Arial" panose="020B0604020202020204" pitchFamily="34" charset="0"/>
              </a:rPr>
              <a:t>dataset, DWP 2015/16</a:t>
            </a:r>
            <a:endParaRPr kumimoji="0" lang="en-GB" altLang="en-US" sz="2000" b="0" i="0" u="none" strike="noStrike" cap="none" normalizeH="0" baseline="0" dirty="0" smtClean="0">
              <a:ln>
                <a:noFill/>
              </a:ln>
              <a:solidFill>
                <a:schemeClr val="tx1"/>
              </a:solidFill>
              <a:effectLst/>
            </a:endParaRPr>
          </a:p>
        </p:txBody>
      </p:sp>
      <p:sp>
        <p:nvSpPr>
          <p:cNvPr id="8" name="Rectangle 1"/>
          <p:cNvSpPr>
            <a:spLocks noChangeArrowheads="1"/>
          </p:cNvSpPr>
          <p:nvPr/>
        </p:nvSpPr>
        <p:spPr bwMode="auto">
          <a:xfrm>
            <a:off x="132079" y="115959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smtClean="0">
              <a:ln>
                <a:noFill/>
              </a:ln>
              <a:solidFill>
                <a:schemeClr val="tx1"/>
              </a:solidFill>
              <a:effectLst/>
              <a:latin typeface="+mj-lt"/>
            </a:endParaRPr>
          </a:p>
        </p:txBody>
      </p:sp>
      <p:pic>
        <p:nvPicPr>
          <p:cNvPr id="2" name="Picture 1"/>
          <p:cNvPicPr>
            <a:picLocks noChangeAspect="1"/>
          </p:cNvPicPr>
          <p:nvPr/>
        </p:nvPicPr>
        <p:blipFill>
          <a:blip r:embed="rId3"/>
          <a:stretch>
            <a:fillRect/>
          </a:stretch>
        </p:blipFill>
        <p:spPr>
          <a:xfrm>
            <a:off x="81280" y="879900"/>
            <a:ext cx="8981440" cy="5484848"/>
          </a:xfrm>
          <a:prstGeom prst="rect">
            <a:avLst/>
          </a:prstGeom>
        </p:spPr>
      </p:pic>
    </p:spTree>
    <p:extLst>
      <p:ext uri="{BB962C8B-B14F-4D97-AF65-F5344CB8AC3E}">
        <p14:creationId xmlns:p14="http://schemas.microsoft.com/office/powerpoint/2010/main" val="608323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10EF992CFDA7469D5C2CBC217133B1" ma:contentTypeVersion="1" ma:contentTypeDescription="Create a new document." ma:contentTypeScope="" ma:versionID="7c9c06faa3470bf3df0e0aae29a5bc58">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A7DF4A-B295-4707-A21D-674A298F10B1}">
  <ds:schemaRefs>
    <ds:schemaRef ds:uri="http://schemas.microsoft.com/sharepoint/v3/contenttype/forms"/>
  </ds:schemaRefs>
</ds:datastoreItem>
</file>

<file path=customXml/itemProps2.xml><?xml version="1.0" encoding="utf-8"?>
<ds:datastoreItem xmlns:ds="http://schemas.openxmlformats.org/officeDocument/2006/customXml" ds:itemID="{4EDAD7C1-F3FD-456A-83DB-3AB1396D2CF5}">
  <ds:schemaRefs>
    <ds:schemaRef ds:uri="http://purl.org/dc/dcmitype/"/>
    <ds:schemaRef ds:uri="http://www.w3.org/XML/1998/namespace"/>
    <ds:schemaRef ds:uri="http://schemas.microsoft.com/sharepoint/v3"/>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0328CF9-C6D6-40E7-8D82-55103C8F2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920</TotalTime>
  <Words>5919</Words>
  <Application>Microsoft Office PowerPoint</Application>
  <PresentationFormat>On-screen Show (4:3)</PresentationFormat>
  <Paragraphs>541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 Child Poverty Session  Children &amp; Young People Public Health Group   24 August 2017 </vt:lpstr>
      <vt:lpstr>Aims of the session</vt:lpstr>
      <vt:lpstr>Programme</vt:lpstr>
      <vt:lpstr>PowerPoint Presentation</vt:lpstr>
      <vt:lpstr>Outline</vt:lpstr>
      <vt:lpstr>Scale of the issue</vt:lpstr>
      <vt:lpstr>Trends over time</vt:lpstr>
      <vt:lpstr>Who is affected? - 1</vt:lpstr>
      <vt:lpstr>Who is affected? - 2</vt:lpstr>
      <vt:lpstr>Who is affected? - 3</vt:lpstr>
      <vt:lpstr>Who is affected? - 4</vt:lpstr>
      <vt:lpstr>The geography of child poverty</vt:lpstr>
      <vt:lpstr>Child poverty risk and area deprivation</vt:lpstr>
      <vt:lpstr>Scottish Government: drivers &amp; solutions</vt:lpstr>
      <vt:lpstr>The social security system</vt:lpstr>
      <vt:lpstr>The dark logic of UK Welfare Reform</vt:lpstr>
      <vt:lpstr>UK Welfare Reform</vt:lpstr>
      <vt:lpstr>Financial management</vt:lpstr>
      <vt:lpstr>Alternative perspectives?</vt:lpstr>
      <vt:lpstr>Scottish public opinion</vt:lpstr>
      <vt:lpstr>Consequences for health (inequalities)</vt:lpstr>
      <vt:lpstr>Cumulative impact </vt:lpstr>
      <vt:lpstr>Child mental wellbeing &amp; income</vt:lpstr>
      <vt:lpstr>Children, passive smoking &amp; income</vt:lpstr>
      <vt:lpstr>Long-term risks</vt:lpstr>
      <vt:lpstr>Long-term risks</vt:lpstr>
      <vt:lpstr>ScotPHO Profiles</vt:lpstr>
      <vt:lpstr>Questions?</vt:lpstr>
      <vt:lpstr>PowerPoint Presentation</vt:lpstr>
      <vt:lpstr>PowerPoint Presentation</vt:lpstr>
      <vt:lpstr>Causes of Child poverty</vt:lpstr>
      <vt:lpstr>Health Inequalities: theory of causation</vt:lpstr>
      <vt:lpstr>Levels of interventions</vt:lpstr>
      <vt:lpstr>PowerPoint Presentation</vt:lpstr>
      <vt:lpstr>Strategies to reduce child poverty</vt:lpstr>
      <vt:lpstr>Examples of Local Authority and CPP actions   to provide sufficient income support to keep families out of poverty  </vt:lpstr>
      <vt:lpstr>NHS and health inequalities</vt:lpstr>
      <vt:lpstr>Examples of good practice</vt:lpstr>
      <vt:lpstr>Impact of actions</vt:lpstr>
      <vt:lpstr>Summary</vt:lpstr>
      <vt:lpstr>Local partnership action</vt:lpstr>
      <vt:lpstr>PowerPoint Presentation</vt:lpstr>
      <vt:lpstr>Child Poverty (Scotland) Bill</vt:lpstr>
      <vt:lpstr>Child Poverty (Scotland) Bill</vt:lpstr>
      <vt:lpstr>Child Poverty (Scotland) Bill</vt:lpstr>
      <vt:lpstr>Local child poverty action plan reports</vt:lpstr>
      <vt:lpstr>Local child poverty action plan reports</vt:lpstr>
      <vt:lpstr>Potential support required</vt:lpstr>
      <vt:lpstr>PowerPoint Presentation</vt:lpstr>
      <vt:lpstr>Child poverty: the role of Public Health</vt:lpstr>
      <vt:lpstr>Sharing experiences and learning</vt:lpstr>
    </vt:vector>
  </TitlesOfParts>
  <Company>NHS Health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McCrorie</dc:creator>
  <cp:lastModifiedBy>KENNEDYM3</cp:lastModifiedBy>
  <cp:revision>82</cp:revision>
  <cp:lastPrinted>2017-08-23T12:50:49Z</cp:lastPrinted>
  <dcterms:created xsi:type="dcterms:W3CDTF">2017-01-04T11:32:18Z</dcterms:created>
  <dcterms:modified xsi:type="dcterms:W3CDTF">2017-12-05T15:19:29Z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0x0101000D10EF992CFDA7469D5C2CBC217133B1</vt:lpwstr>
  </property>
</Properties>
</file>